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143500" cx="9144000"/>
  <p:notesSz cx="6858000" cy="9144000"/>
  <p:embeddedFontLst>
    <p:embeddedFont>
      <p:font typeface="Lato Light"/>
      <p:regular r:id="rId64"/>
      <p:bold r:id="rId65"/>
      <p:italic r:id="rId66"/>
      <p:boldItalic r:id="rId67"/>
    </p:embeddedFont>
    <p:embeddedFont>
      <p:font typeface="Nanum Gothic"/>
      <p:regular r:id="rId68"/>
      <p:bold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96">
          <p15:clr>
            <a:srgbClr val="9AA0A6"/>
          </p15:clr>
        </p15:guide>
        <p15:guide id="2" pos="4263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9A084EC-D322-450A-A4BF-0C6E2E843CD2}">
  <a:tblStyle styleId="{49A084EC-D322-450A-A4BF-0C6E2E843CD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96"/>
        <p:guide pos="4263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font" Target="fonts/LatoLight-regular.fntdata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font" Target="fonts/LatoLight-italic.fntdata"/><Relationship Id="rId21" Type="http://schemas.openxmlformats.org/officeDocument/2006/relationships/slide" Target="slides/slide15.xml"/><Relationship Id="rId65" Type="http://schemas.openxmlformats.org/officeDocument/2006/relationships/font" Target="fonts/LatoLight-bold.fntdata"/><Relationship Id="rId24" Type="http://schemas.openxmlformats.org/officeDocument/2006/relationships/slide" Target="slides/slide18.xml"/><Relationship Id="rId68" Type="http://schemas.openxmlformats.org/officeDocument/2006/relationships/font" Target="fonts/NanumGothic-regular.fntdata"/><Relationship Id="rId23" Type="http://schemas.openxmlformats.org/officeDocument/2006/relationships/slide" Target="slides/slide17.xml"/><Relationship Id="rId67" Type="http://schemas.openxmlformats.org/officeDocument/2006/relationships/font" Target="fonts/LatoLight-boldItalic.fntdata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NanumGothic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7ca47238f0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" name="Google Shape;42;g7ca47238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" name="Google Shape;43;g7ca47238f0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ca47238f0_0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ca47238f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7ca47238f0_0_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ca47238f0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ca47238f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7ca47238f0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ca47238f0_0_9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ca47238f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7ca47238f0_0_9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ca47238f0_0_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ca47238f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7ca47238f0_0_10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ca47238f0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ca47238f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7ca47238f0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ca47238f0_0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ca47238f0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7ca47238f0_0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ca47238f0_0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ca47238f0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7ca47238f0_0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7ca47238f0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7ca47238f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7ca47238f0_0_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ca47238f0_0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ca47238f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g7ca47238f0_0_1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7ca47238f0_0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7ca47238f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7ca47238f0_0_1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7ca47238f0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" name="Google Shape;48;g7ca47238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7ca47238f0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ca47238f0_0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ca47238f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7ca47238f0_0_1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7ca47238f0_0_2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7ca47238f0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g7ca47238f0_0_2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ca47238f0_0_2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7ca47238f0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7ca47238f0_0_2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ca47238f0_0_2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7ca47238f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7ca47238f0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ca47238f0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ca47238f0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7ca47238f0_0_2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ca47238f0_0_2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ca47238f0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7ca47238f0_0_2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ca47238f0_0_2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ca47238f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7ca47238f0_0_2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7ca47238f0_0_2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7ca47238f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7ca47238f0_0_2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ca47238f0_0_3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ca47238f0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7ca47238f0_0_3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ca47238f0_0_3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ca47238f0_0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7ca47238f0_0_3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ca47238f0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ca47238f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7ca47238f0_0_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ca47238f0_0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ca47238f0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7ca47238f0_0_3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ca47238f0_0_3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ca47238f0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7ca47238f0_0_3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7ca47238f0_0_3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7ca47238f0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7ca47238f0_0_3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7ca47238f0_0_3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7ca47238f0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7ca47238f0_0_3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7ca47238f0_0_36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7ca47238f0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7ca47238f0_0_3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ca47238f0_0_3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ca47238f0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7ca47238f0_0_3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7ca47238f0_0_3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7ca47238f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7ca47238f0_0_3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7ca47238f0_0_3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7ca47238f0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7ca47238f0_0_3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7ca47238f0_0_4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7ca47238f0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7ca47238f0_0_4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ca47238f0_0_4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ca47238f0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7ca47238f0_0_4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ca47238f0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ca47238f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7ca47238f0_0_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7ca47238f0_0_4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7ca47238f0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g7ca47238f0_0_4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ca47238f0_0_4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ca47238f0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g7ca47238f0_0_4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7ca47238f0_0_4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7ca47238f0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g7ca47238f0_0_4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7ca47238f0_0_4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7ca47238f0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7ca47238f0_0_4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7cf3d854b4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Google Shape;565;g7cf3d854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g7cf3d854b4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7ca47238f0_0_4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7ca47238f0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g7ca47238f0_0_4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7ca47238f0_0_4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7ca47238f0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g7ca47238f0_0_4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7ca47238f0_0_50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7ca47238f0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7ca47238f0_0_5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7ca47238f0_0_5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7ca47238f0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7ca47238f0_0_5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7ca47238f0_0_5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7ca47238f0_0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g7ca47238f0_0_5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ca47238f0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ca47238f0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g7ca47238f0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g7ca47238f0_0_5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0" name="Google Shape;660;g7ca47238f0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g7ca47238f0_0_5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ca47238f0_0_58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ca47238f0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7ca47238f0_0_58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7ca47238f0_0_5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7ca47238f0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g7ca47238f0_0_5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g7ca47238f0_0_6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8" name="Google Shape;708;g7ca47238f0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g7ca47238f0_0_6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7ca47238f0_0_6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7ca47238f0_0_6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g7ca47238f0_0_6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7ca47238f0_0_6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7ca47238f0_0_6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g7ca47238f0_0_6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ca47238f0_0_6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ca47238f0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g7ca47238f0_0_6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7ca47238f0_0_6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7ca47238f0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g7ca47238f0_0_6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ca47238f0_0_4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ca47238f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7ca47238f0_0_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ca47238f0_0_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ca47238f0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g7ca47238f0_0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ca47238f0_0_5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ca47238f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7ca47238f0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ca47238f0_0_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ca47238f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7ca47238f0_0_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1" name="Google Shape;31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3" name="Google Shape;33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b="1" i="0" sz="2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b="1" i="0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/>
        </p:txBody>
      </p:sp>
      <p:sp>
        <p:nvSpPr>
          <p:cNvPr id="11" name="Google Shape;11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5" name="Google Shape;15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6" name="Google Shape;16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" name="Google Shape;18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0" name="Google Shape;20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Google Shape;22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1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1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python.org/3/library/" TargetMode="External"/><Relationship Id="rId4" Type="http://schemas.openxmlformats.org/officeDocument/2006/relationships/hyperlink" Target="https://pypi.org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7" Type="http://schemas.openxmlformats.org/officeDocument/2006/relationships/image" Target="../media/image41.png"/><Relationship Id="rId8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Relationship Id="rId5" Type="http://schemas.openxmlformats.org/officeDocument/2006/relationships/image" Target="../media/image17.pn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pandas.pydata.org/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1.png"/><Relationship Id="rId4" Type="http://schemas.openxmlformats.org/officeDocument/2006/relationships/hyperlink" Target="http://pandas.pydata.org/pandas-docs/stable/user_guide/timeseries.html#dateoffset-objects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8.png"/><Relationship Id="rId4" Type="http://schemas.openxmlformats.org/officeDocument/2006/relationships/image" Target="../media/image35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hyperlink" Target="https://www.data.go.kr/dataset/15004449/fileData.do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numpy.org/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데이터 분석을 위한 패키지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배열의 속성</a:t>
            </a:r>
            <a:endParaRPr/>
          </a:p>
        </p:txBody>
      </p:sp>
      <p:sp>
        <p:nvSpPr>
          <p:cNvPr id="131" name="Google Shape;131;p1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5"/>
          <p:cNvSpPr txBox="1"/>
          <p:nvPr/>
        </p:nvSpPr>
        <p:spPr>
          <a:xfrm>
            <a:off x="177800" y="1612200"/>
            <a:ext cx="20898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arr1.dtype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dtype('int64')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arr2.dtype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dtype('float64')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arr3.dtype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dtype('float64')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arr4.dtype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dtype('&lt;U21')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arr5.dtype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dtype('int64')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33" name="Google Shape;133;p15"/>
          <p:cNvCxnSpPr/>
          <p:nvPr/>
        </p:nvCxnSpPr>
        <p:spPr>
          <a:xfrm>
            <a:off x="178325" y="1385175"/>
            <a:ext cx="14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" name="Google Shape;134;p15"/>
          <p:cNvSpPr txBox="1"/>
          <p:nvPr>
            <p:ph idx="1" type="body"/>
          </p:nvPr>
        </p:nvSpPr>
        <p:spPr>
          <a:xfrm>
            <a:off x="177800" y="946863"/>
            <a:ext cx="21972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dtype - 타입</a:t>
            </a:r>
            <a:endParaRPr/>
          </a:p>
        </p:txBody>
      </p:sp>
      <p:cxnSp>
        <p:nvCxnSpPr>
          <p:cNvPr id="135" name="Google Shape;135;p15"/>
          <p:cNvCxnSpPr/>
          <p:nvPr/>
        </p:nvCxnSpPr>
        <p:spPr>
          <a:xfrm>
            <a:off x="2375150" y="1385175"/>
            <a:ext cx="1447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15"/>
          <p:cNvSpPr txBox="1"/>
          <p:nvPr>
            <p:ph idx="1" type="body"/>
          </p:nvPr>
        </p:nvSpPr>
        <p:spPr>
          <a:xfrm>
            <a:off x="2374625" y="946863"/>
            <a:ext cx="21972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shape - 형태</a:t>
            </a:r>
            <a:endParaRPr/>
          </a:p>
        </p:txBody>
      </p:sp>
      <p:sp>
        <p:nvSpPr>
          <p:cNvPr id="137" name="Google Shape;137;p15"/>
          <p:cNvSpPr txBox="1"/>
          <p:nvPr/>
        </p:nvSpPr>
        <p:spPr>
          <a:xfrm>
            <a:off x="2374625" y="1612200"/>
            <a:ext cx="20898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arr2.shape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(5, )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arr5.shape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(3,3)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생성 #2 </a:t>
            </a:r>
            <a:r>
              <a:rPr lang="ko-KR" sz="1800"/>
              <a:t>- arange</a:t>
            </a:r>
            <a:endParaRPr sz="1800"/>
          </a:p>
        </p:txBody>
      </p:sp>
      <p:sp>
        <p:nvSpPr>
          <p:cNvPr id="144" name="Google Shape;144;p1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 txBox="1"/>
          <p:nvPr/>
        </p:nvSpPr>
        <p:spPr>
          <a:xfrm>
            <a:off x="4680000" y="1276025"/>
            <a:ext cx="42354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# 범위를 지정해 배열 생성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np.arange(10)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arr2 = np.arange(5, 11)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arr2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array([ 5,  6,  7,  8,  9, 10])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 = np.arange(5, 11 , 2)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array([5, 7, 9])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arr4 = np.arange(5, 11 , 2.0)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array([5., 7., 9.])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6" name="Google Shape;146;p16"/>
          <p:cNvSpPr txBox="1"/>
          <p:nvPr/>
        </p:nvSpPr>
        <p:spPr>
          <a:xfrm>
            <a:off x="177263" y="14410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np.arange(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[start=0,] stop[, step=1]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7" name="Google Shape;147;p16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8" name="Google Shape;148;p16"/>
          <p:cNvSpPr txBox="1"/>
          <p:nvPr/>
        </p:nvSpPr>
        <p:spPr>
          <a:xfrm>
            <a:off x="177800" y="1940550"/>
            <a:ext cx="4235400" cy="2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stop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까지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stpe씩 이동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하면서 배열을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start이상 stop미만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생성 #3 </a:t>
            </a:r>
            <a:r>
              <a:rPr lang="ko-KR" sz="1800"/>
              <a:t>- linspace</a:t>
            </a:r>
            <a:endParaRPr sz="1800"/>
          </a:p>
        </p:txBody>
      </p:sp>
      <p:sp>
        <p:nvSpPr>
          <p:cNvPr id="155" name="Google Shape;155;p1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7"/>
          <p:cNvSpPr txBox="1"/>
          <p:nvPr/>
        </p:nvSpPr>
        <p:spPr>
          <a:xfrm>
            <a:off x="4680000" y="1441050"/>
            <a:ext cx="4235400" cy="307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# linear하게 num만큼 배열 선언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np.linspace(1, 200, 27)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 1.        ,   8.65384615,  16.30769231,  23.96153846,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 31.61538462,  39.26923077,  46.92307692,  …])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len arr(1)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27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7" name="Google Shape;157;p17"/>
          <p:cNvSpPr txBox="1"/>
          <p:nvPr/>
        </p:nvSpPr>
        <p:spPr>
          <a:xfrm>
            <a:off x="177263" y="14410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np.linspace(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start, stop[, num=50]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58" name="Google Shape;158;p17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9" name="Google Shape;159;p17"/>
          <p:cNvSpPr txBox="1"/>
          <p:nvPr/>
        </p:nvSpPr>
        <p:spPr>
          <a:xfrm>
            <a:off x="177800" y="1940550"/>
            <a:ext cx="4235400" cy="29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stop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까지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num개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linear한 배열을 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start이상 stop미만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형태변경</a:t>
            </a:r>
            <a:endParaRPr sz="1800"/>
          </a:p>
        </p:txBody>
      </p:sp>
      <p:sp>
        <p:nvSpPr>
          <p:cNvPr id="166" name="Google Shape;166;p1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 txBox="1"/>
          <p:nvPr/>
        </p:nvSpPr>
        <p:spPr>
          <a:xfrm>
            <a:off x="4650575" y="1051950"/>
            <a:ext cx="4235400" cy="328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np.arange(10)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 = arr1.reshape(2,5)  </a:t>
            </a:r>
            <a:r>
              <a:rPr i="1" lang="ko-KR" sz="1200">
                <a:latin typeface="Nanum Gothic"/>
                <a:ea typeface="Nanum Gothic"/>
                <a:cs typeface="Nanum Gothic"/>
                <a:sym typeface="Nanum Gothic"/>
              </a:rPr>
              <a:t>#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arr1.reshape((2,5))</a:t>
            </a:r>
            <a:endParaRPr i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array([[0, 1, 2, 3,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[5, 6, 7, 8, 9]])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arr3 = arr2.reshape(-1)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10160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10160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10160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arr3.shape = (2,5)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10160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array([[0, 1, 2, 3,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[5, 6, 7, 8, 9]])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" name="Google Shape;168;p18"/>
          <p:cNvSpPr txBox="1"/>
          <p:nvPr/>
        </p:nvSpPr>
        <p:spPr>
          <a:xfrm>
            <a:off x="177263" y="14410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[nd 배열].reshape(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newshape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69" name="Google Shape;169;p18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0" name="Google Shape;170;p18"/>
          <p:cNvSpPr txBox="1"/>
          <p:nvPr/>
        </p:nvSpPr>
        <p:spPr>
          <a:xfrm>
            <a:off x="177800" y="1940550"/>
            <a:ext cx="4235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n차원 배열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</a:t>
            </a:r>
            <a:r>
              <a:rPr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newshape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형태로 변환하여 반환한다.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만약 newshape == -1 이면 1차원 배열로 변환하여 반환한다.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177263" y="28912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[nd 배열].shape = 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newshape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72" name="Google Shape;172;p18"/>
          <p:cNvCxnSpPr/>
          <p:nvPr/>
        </p:nvCxnSpPr>
        <p:spPr>
          <a:xfrm>
            <a:off x="255850" y="33907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3" name="Google Shape;173;p18"/>
          <p:cNvSpPr txBox="1"/>
          <p:nvPr/>
        </p:nvSpPr>
        <p:spPr>
          <a:xfrm>
            <a:off x="177800" y="3390750"/>
            <a:ext cx="4235400" cy="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n차원 배열 자체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</a:t>
            </a:r>
            <a:r>
              <a:rPr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newshape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형태로 변환한다.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만약 newshape == -1 이면 1차원 배열로 변경한다.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배열의 데이터타입 변환</a:t>
            </a:r>
            <a:endParaRPr sz="1800"/>
          </a:p>
        </p:txBody>
      </p:sp>
      <p:sp>
        <p:nvSpPr>
          <p:cNvPr id="180" name="Google Shape;180;p1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 txBox="1"/>
          <p:nvPr/>
        </p:nvSpPr>
        <p:spPr>
          <a:xfrm>
            <a:off x="177800" y="2001750"/>
            <a:ext cx="4235400" cy="21429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data1 = ['1.5', '.62', '3.14', '3.141592']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str_arr = np.array(data1)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str_arr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array(['1.5', '.62', '3.14', '3.141592'], dtype='&lt;U8')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float_arr = str_arr.astype(float)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float_arr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array([1.5     , 0.62    , 3.14    , 3.141592])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float_arr.dtype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dtype('float64')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2" name="Google Shape;182;p19"/>
          <p:cNvSpPr txBox="1"/>
          <p:nvPr/>
        </p:nvSpPr>
        <p:spPr>
          <a:xfrm>
            <a:off x="177263" y="10483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[nd 배열].astype(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dtype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83" name="Google Shape;183;p19"/>
          <p:cNvCxnSpPr/>
          <p:nvPr/>
        </p:nvCxnSpPr>
        <p:spPr>
          <a:xfrm>
            <a:off x="255850" y="15478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19"/>
          <p:cNvSpPr txBox="1"/>
          <p:nvPr/>
        </p:nvSpPr>
        <p:spPr>
          <a:xfrm>
            <a:off x="177800" y="1547850"/>
            <a:ext cx="4235400" cy="4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n차원 배열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데이터 타입을 </a:t>
            </a:r>
            <a:r>
              <a:rPr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dtype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으로 변환한다.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185" name="Google Shape;185;p19"/>
          <p:cNvGraphicFramePr/>
          <p:nvPr/>
        </p:nvGraphicFramePr>
        <p:xfrm>
          <a:off x="4993250" y="86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{49A084EC-D322-450A-A4BF-0C6E2E843CD2}</a:tableStyleId>
              </a:tblPr>
              <a:tblGrid>
                <a:gridCol w="667775"/>
                <a:gridCol w="996300"/>
                <a:gridCol w="1352025"/>
                <a:gridCol w="1023750"/>
              </a:tblGrid>
              <a:tr h="36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기호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Python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numpy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의미</a:t>
                      </a:r>
                      <a:endParaRPr b="1"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‘b’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bool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np.bool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boolean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‘i’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int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np.int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기호O 정수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‘u’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np.uint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기호X 정수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‘f’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float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np.float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실수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‘c’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complex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np.complex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복소수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‘M’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np.datetime64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날짜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‘O’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object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np.object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파이썬 객체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‘S’ / ‘a’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bytes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np.bytes_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바이트 문자열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  <a:tr h="36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‘U’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str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np.unicode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유니코드</a:t>
                      </a:r>
                      <a:endParaRPr sz="1100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생성 #4 </a:t>
            </a:r>
            <a:r>
              <a:rPr lang="ko-KR" sz="1800"/>
              <a:t>- 난수배열 생성</a:t>
            </a:r>
            <a:endParaRPr sz="1800"/>
          </a:p>
        </p:txBody>
      </p:sp>
      <p:sp>
        <p:nvSpPr>
          <p:cNvPr id="192" name="Google Shape;192;p2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0"/>
          <p:cNvSpPr txBox="1"/>
          <p:nvPr/>
        </p:nvSpPr>
        <p:spPr>
          <a:xfrm>
            <a:off x="4680000" y="1441050"/>
            <a:ext cx="4235400" cy="307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# linear하게 num만큼 배열 선언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rand_float = np.random.rand()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rand_float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0.35426100728807075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rand_n_arr = np.random.randn(2,3)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rand_n_arr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array([[-0.54890223, -0.1501966 ,  0.80294757],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[-0.97233412, -1.24891298, -0.32100883]])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4" name="Google Shape;194;p20"/>
          <p:cNvSpPr txBox="1"/>
          <p:nvPr/>
        </p:nvSpPr>
        <p:spPr>
          <a:xfrm>
            <a:off x="177263" y="14410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np.random.rand(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d0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d1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...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dn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5" name="Google Shape;195;p20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20"/>
          <p:cNvSpPr txBox="1"/>
          <p:nvPr/>
        </p:nvSpPr>
        <p:spPr>
          <a:xfrm>
            <a:off x="177800" y="19405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0과 1사이에 균일분표</a:t>
            </a: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(uniform)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에서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(d0, d1, …, dn) 형태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실수 배열을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난수생성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7" name="Google Shape;197;p20"/>
          <p:cNvSpPr txBox="1"/>
          <p:nvPr/>
        </p:nvSpPr>
        <p:spPr>
          <a:xfrm>
            <a:off x="177263" y="250950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np.random.randint(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low[, high, size, dtype]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98" name="Google Shape;198;p20"/>
          <p:cNvCxnSpPr/>
          <p:nvPr/>
        </p:nvCxnSpPr>
        <p:spPr>
          <a:xfrm>
            <a:off x="255850" y="300900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20"/>
          <p:cNvSpPr txBox="1"/>
          <p:nvPr/>
        </p:nvSpPr>
        <p:spPr>
          <a:xfrm>
            <a:off x="177800" y="300900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low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와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high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사이 정수 중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size만큼의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정수 배열을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난수생성</a:t>
            </a:r>
            <a:endParaRPr b="1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0" name="Google Shape;200;p20"/>
          <p:cNvSpPr txBox="1"/>
          <p:nvPr/>
        </p:nvSpPr>
        <p:spPr>
          <a:xfrm>
            <a:off x="177263" y="3675350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np.random.randn(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d0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d1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...</a:t>
            </a:r>
            <a:r>
              <a:rPr b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i="1" lang="ko-KR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dn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01" name="Google Shape;201;p20"/>
          <p:cNvCxnSpPr/>
          <p:nvPr/>
        </p:nvCxnSpPr>
        <p:spPr>
          <a:xfrm>
            <a:off x="255850" y="41748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0"/>
          <p:cNvSpPr txBox="1"/>
          <p:nvPr/>
        </p:nvSpPr>
        <p:spPr>
          <a:xfrm>
            <a:off x="177800" y="4174850"/>
            <a:ext cx="4235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평균이 0 표준편차가 1인 정규분포에서 </a:t>
            </a:r>
            <a:r>
              <a:rPr b="1" lang="ko-KR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(d0, d1, …, dn) 형태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난수생성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인덱싱과 슬라이싱 #1</a:t>
            </a:r>
            <a:endParaRPr sz="1800"/>
          </a:p>
        </p:txBody>
      </p:sp>
      <p:sp>
        <p:nvSpPr>
          <p:cNvPr id="209" name="Google Shape;209;p2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1"/>
          <p:cNvSpPr txBox="1"/>
          <p:nvPr/>
        </p:nvSpPr>
        <p:spPr>
          <a:xfrm>
            <a:off x="177277" y="1441050"/>
            <a:ext cx="4943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Single element indexing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11" name="Google Shape;211;p21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2" name="Google Shape;212;p21"/>
          <p:cNvSpPr txBox="1"/>
          <p:nvPr/>
        </p:nvSpPr>
        <p:spPr>
          <a:xfrm>
            <a:off x="177800" y="19405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nd_array[location]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" name="Google Shape;213;p21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np.arange(10)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arr1[2]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arr1[-2]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 = arr1.reshape(2,5)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array([[0, 1, 2, 3,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[5, 6, 7, 8, 9]])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&gt;&gt;&gt;arr2[1,3] </a:t>
            </a:r>
            <a:r>
              <a:rPr i="1" lang="ko-KR" sz="1200">
                <a:latin typeface="Nanum Gothic"/>
                <a:ea typeface="Nanum Gothic"/>
                <a:cs typeface="Nanum Gothic"/>
                <a:sym typeface="Nanum Gothic"/>
              </a:rPr>
              <a:t> # arr2[1,3] = arr2[1][3] more efficient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first!</a:t>
            </a:r>
            <a:endParaRPr i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&gt;&gt;&gt;arr2[1]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array([5, 6, 7, 8, 9])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인덱싱과 슬라이싱 #1</a:t>
            </a:r>
            <a:endParaRPr sz="1800"/>
          </a:p>
        </p:txBody>
      </p:sp>
      <p:sp>
        <p:nvSpPr>
          <p:cNvPr id="220" name="Google Shape;220;p2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2"/>
          <p:cNvSpPr txBox="1"/>
          <p:nvPr/>
        </p:nvSpPr>
        <p:spPr>
          <a:xfrm>
            <a:off x="177277" y="1441050"/>
            <a:ext cx="4943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Other indexing options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22" name="Google Shape;222;p22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3" name="Google Shape;223;p22"/>
          <p:cNvSpPr txBox="1"/>
          <p:nvPr/>
        </p:nvSpPr>
        <p:spPr>
          <a:xfrm>
            <a:off x="177800" y="1940550"/>
            <a:ext cx="42354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nd_array[start:stop]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nd_array[start:stop:step]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nd_array[start:stop:step, start:stop:step]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nd_array[seq_data&lt;[indexing1, indexing2]&gt;]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22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 = np.arange(10)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x[2:5]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array([2, 3, 4])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x[:-7]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array([0, 1, 2])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x[1:7:2]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array([1, 3, 5])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y = np.arange(35).reshape(5,7)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y[1:5:2, ::3]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array([[ 7, 10, 13],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[21, 24, 27]])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인덱싱과 슬라이싱 #2</a:t>
            </a:r>
            <a:endParaRPr sz="1800"/>
          </a:p>
        </p:txBody>
      </p:sp>
      <p:sp>
        <p:nvSpPr>
          <p:cNvPr id="231" name="Google Shape;231;p2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23"/>
          <p:cNvSpPr txBox="1"/>
          <p:nvPr/>
        </p:nvSpPr>
        <p:spPr>
          <a:xfrm>
            <a:off x="177277" y="144105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Index Arrays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33" name="Google Shape;233;p23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4" name="Google Shape;234;p23"/>
          <p:cNvSpPr txBox="1"/>
          <p:nvPr/>
        </p:nvSpPr>
        <p:spPr>
          <a:xfrm>
            <a:off x="177800" y="1940550"/>
            <a:ext cx="4235400" cy="26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nd_array[리스트]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1차원: nd_array[리스트]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2차원: nd_array[행리스트, 열리스트]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행리스트와 열리스트를 순서쌍 -&gt; 순차적으로 가져옴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nd_array[배열]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인덱스를 가져와서 새로운 배열의 형태로 리턴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" name="Google Shape;235;p23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 = np.arange(10,1,-1)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array([10,  9,  8,  7,  6,  5,  4,  3,  2])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x[np.array([3, 3, 1, 8])]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array([7, 7, 9, 2])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x[np.array([[1,1],[2,3]])]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array([[9, 9],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[8, 7]])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x[[1,3,5]]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array([9, 7, 5])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x.shape(2,5)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array([[10,  9,  8],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[ 7,  6,  5],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[ 4,  3,  2]])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x[[1,3,5], [9,7,5]]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인덱싱과 슬라이싱 #3</a:t>
            </a:r>
            <a:endParaRPr sz="1800"/>
          </a:p>
        </p:txBody>
      </p:sp>
      <p:sp>
        <p:nvSpPr>
          <p:cNvPr id="242" name="Google Shape;242;p2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4"/>
          <p:cNvSpPr txBox="1"/>
          <p:nvPr/>
        </p:nvSpPr>
        <p:spPr>
          <a:xfrm>
            <a:off x="177276" y="1441050"/>
            <a:ext cx="4820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조건으로 배열 인덱싱 - 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[조건]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44" name="Google Shape;244;p24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24"/>
          <p:cNvSpPr txBox="1"/>
          <p:nvPr/>
        </p:nvSpPr>
        <p:spPr>
          <a:xfrm>
            <a:off x="177800" y="19405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4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np.arange(1, 7)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array([1, 2, 3, 4, 5, 6])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arr1[arr1&gt;3]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array([4, 5, 6])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arr1[(arr1%2)==0]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array([2, 4, 6])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7" name="Google Shape;247;p24"/>
          <p:cNvSpPr txBox="1"/>
          <p:nvPr/>
        </p:nvSpPr>
        <p:spPr>
          <a:xfrm>
            <a:off x="255850" y="19841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arr1[arr1&gt;50]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arr1[arr1%4==0]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외부 패키지</a:t>
            </a:r>
            <a:endParaRPr/>
          </a:p>
        </p:txBody>
      </p:sp>
      <p:sp>
        <p:nvSpPr>
          <p:cNvPr id="52" name="Google Shape;52;p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데이터 분석을 위한 패키지</a:t>
            </a:r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228600" y="1295700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Nanum Gothic"/>
                <a:ea typeface="Nanum Gothic"/>
                <a:cs typeface="Nanum Gothic"/>
                <a:sym typeface="Nanum Gothic"/>
              </a:rPr>
              <a:t>표준 라이브러리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" name="Google Shape;54;p7"/>
          <p:cNvSpPr txBox="1"/>
          <p:nvPr/>
        </p:nvSpPr>
        <p:spPr>
          <a:xfrm>
            <a:off x="4572000" y="1295700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Nanum Gothic"/>
                <a:ea typeface="Nanum Gothic"/>
                <a:cs typeface="Nanum Gothic"/>
                <a:sym typeface="Nanum Gothic"/>
              </a:rPr>
              <a:t>외부 패키지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" name="Google Shape;55;p7"/>
          <p:cNvSpPr txBox="1"/>
          <p:nvPr/>
        </p:nvSpPr>
        <p:spPr>
          <a:xfrm>
            <a:off x="3588575" y="1336900"/>
            <a:ext cx="19668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31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3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6" name="Google Shape;56;p7"/>
          <p:cNvSpPr txBox="1"/>
          <p:nvPr/>
        </p:nvSpPr>
        <p:spPr>
          <a:xfrm>
            <a:off x="1079075" y="2388300"/>
            <a:ext cx="2591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1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https://docs.python.org/3/library/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" name="Google Shape;57;p7"/>
          <p:cNvSpPr txBox="1"/>
          <p:nvPr/>
        </p:nvSpPr>
        <p:spPr>
          <a:xfrm>
            <a:off x="5473800" y="2388300"/>
            <a:ext cx="2591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4"/>
              </a:rPr>
              <a:t>https://pypi.org/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8" name="Google Shape;58;p7"/>
          <p:cNvSpPr txBox="1"/>
          <p:nvPr/>
        </p:nvSpPr>
        <p:spPr>
          <a:xfrm>
            <a:off x="188375" y="2802725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범용 작업(수학, OS 통합, 문자열 조작, 네트워킹, 파일 등)의 경우 라이브러리에 포함되어있음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파이썬의 핵심 개발자에 의해 설계 및 엄격한 검토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신뢰할 수 있음.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" name="Google Shape;59;p7"/>
          <p:cNvSpPr txBox="1"/>
          <p:nvPr/>
        </p:nvSpPr>
        <p:spPr>
          <a:xfrm>
            <a:off x="4572000" y="2802725"/>
            <a:ext cx="43434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표준이 아닌 몇 가지 특수 기능이 필요할 때가 있음.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파이썬에서의 오픈소스 커뮤니티 Pypi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공개적으로 사용 가능한 모든 패키지가 모여있음.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A3A3A"/>
              </a:buClr>
              <a:buSzPts val="1200"/>
              <a:buFont typeface="Nanum Gothic"/>
              <a:buChar char="-"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178,000 개의 프로젝트 이용 가능.  (2019.05.07 기준)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" name="Google Shape;60;p7"/>
          <p:cNvSpPr txBox="1"/>
          <p:nvPr/>
        </p:nvSpPr>
        <p:spPr>
          <a:xfrm>
            <a:off x="2400300" y="4017850"/>
            <a:ext cx="43434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ko-KR" sz="25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Reusable</a:t>
            </a:r>
            <a:endParaRPr b="1" sz="25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NaN과 inf</a:t>
            </a:r>
            <a:endParaRPr sz="1800"/>
          </a:p>
        </p:txBody>
      </p:sp>
      <p:sp>
        <p:nvSpPr>
          <p:cNvPr id="254" name="Google Shape;254;p2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25"/>
          <p:cNvSpPr txBox="1"/>
          <p:nvPr/>
        </p:nvSpPr>
        <p:spPr>
          <a:xfrm>
            <a:off x="177276" y="1441050"/>
            <a:ext cx="4820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NaN - Not a Number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6" name="Google Shape;256;p25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25"/>
          <p:cNvSpPr txBox="1"/>
          <p:nvPr/>
        </p:nvSpPr>
        <p:spPr>
          <a:xfrm>
            <a:off x="177800" y="19405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숫자가 아님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np.nan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np.array([1,2,3, np.nan, np.inf, -np.inf])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 1.,   2.,   3.,  nan,  inf, -inf])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9" name="Google Shape;259;p25"/>
          <p:cNvSpPr txBox="1"/>
          <p:nvPr/>
        </p:nvSpPr>
        <p:spPr>
          <a:xfrm>
            <a:off x="177276" y="2571750"/>
            <a:ext cx="4820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Inf - infinity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60" name="Google Shape;260;p25"/>
          <p:cNvCxnSpPr/>
          <p:nvPr/>
        </p:nvCxnSpPr>
        <p:spPr>
          <a:xfrm>
            <a:off x="255850" y="30712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1" name="Google Shape;261;p25"/>
          <p:cNvSpPr txBox="1"/>
          <p:nvPr/>
        </p:nvSpPr>
        <p:spPr>
          <a:xfrm>
            <a:off x="177800" y="3071250"/>
            <a:ext cx="42354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무한대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np.inf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행렬(matrix)</a:t>
            </a:r>
            <a:endParaRPr sz="1800"/>
          </a:p>
        </p:txBody>
      </p:sp>
      <p:sp>
        <p:nvSpPr>
          <p:cNvPr id="268" name="Google Shape;268;p2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9" name="Google Shape;2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350" y="1258200"/>
            <a:ext cx="3432000" cy="3107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6"/>
          <p:cNvSpPr txBox="1"/>
          <p:nvPr/>
        </p:nvSpPr>
        <p:spPr>
          <a:xfrm>
            <a:off x="874625" y="13655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1차원 배열 = 벡터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2차원 배열 = 행렬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다차원 배열 = 다차원 행렬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행렬(matrix)</a:t>
            </a:r>
            <a:endParaRPr sz="1800"/>
          </a:p>
        </p:txBody>
      </p:sp>
      <p:sp>
        <p:nvSpPr>
          <p:cNvPr id="277" name="Google Shape;277;p2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\left[ {\begin{array}{ccccc}&#10;   0 &amp; 0   \\&#10;   0 &amp; 0   \\&#10;  \end{array} } \right]&#10;" id="278" name="Google Shape;278;p27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600" y="2736900"/>
            <a:ext cx="1662848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left[ {\begin{array}{ccccc}&#10;   0 &amp; 0 &amp; 0 &amp; 0 &amp; 0 &amp; 0   \\&#10;  \end{array} } \right]&#10;" id="279" name="Google Shape;279;p27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0" y="2276750"/>
            <a:ext cx="2185176" cy="2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7"/>
          <p:cNvSpPr txBox="1"/>
          <p:nvPr>
            <p:ph idx="1" type="body"/>
          </p:nvPr>
        </p:nvSpPr>
        <p:spPr>
          <a:xfrm>
            <a:off x="177575" y="1102675"/>
            <a:ext cx="43941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영행렬 (zero | null)</a:t>
            </a:r>
            <a:endParaRPr/>
          </a:p>
        </p:txBody>
      </p:sp>
      <p:sp>
        <p:nvSpPr>
          <p:cNvPr id="281" name="Google Shape;281;p27"/>
          <p:cNvSpPr txBox="1"/>
          <p:nvPr>
            <p:ph idx="1" type="body"/>
          </p:nvPr>
        </p:nvSpPr>
        <p:spPr>
          <a:xfrm>
            <a:off x="2400275" y="1102675"/>
            <a:ext cx="2171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단위행렬(identity)</a:t>
            </a:r>
            <a:endParaRPr/>
          </a:p>
        </p:txBody>
      </p:sp>
      <p:pic>
        <p:nvPicPr>
          <p:cNvPr descr=" \left[ {\begin{array}{ccccc}&#10;   1 &amp; 0  \\&#10;   0 &amp; 1 \\&#10;  \end{array} } \right]&#10;" id="282" name="Google Shape;282;p27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2338" y="2812875"/>
            <a:ext cx="1463900" cy="11180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\left[ {\begin{array}{ccccc}&#10;   1 \\&#10;  \end{array} } \right]&#10;" id="283" name="Google Shape;283;p27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3013" y="2109025"/>
            <a:ext cx="722586" cy="630449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>
            <p:ph idx="1" type="body"/>
          </p:nvPr>
        </p:nvSpPr>
        <p:spPr>
          <a:xfrm>
            <a:off x="4596575" y="1102675"/>
            <a:ext cx="2171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전치행렬 (transposed)</a:t>
            </a:r>
            <a:endParaRPr/>
          </a:p>
        </p:txBody>
      </p:sp>
      <p:sp>
        <p:nvSpPr>
          <p:cNvPr id="285" name="Google Shape;285;p27"/>
          <p:cNvSpPr txBox="1"/>
          <p:nvPr>
            <p:ph idx="1" type="body"/>
          </p:nvPr>
        </p:nvSpPr>
        <p:spPr>
          <a:xfrm>
            <a:off x="6792875" y="1102675"/>
            <a:ext cx="2171400" cy="438300"/>
          </a:xfrm>
          <a:prstGeom prst="rect">
            <a:avLst/>
          </a:prstGeom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/>
              <a:t>역행렬 (inverse)</a:t>
            </a:r>
            <a:endParaRPr/>
          </a:p>
        </p:txBody>
      </p:sp>
      <p:pic>
        <p:nvPicPr>
          <p:cNvPr descr="A= \begin{bmatrix} &#10;    a &amp; b &amp; c \\&#10;    d &amp; e &amp; f  &#10;\end{bmatrix}&#10;&#10;" id="286" name="Google Shape;286;p27" title="MathEquation,#0000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85650" y="1933775"/>
            <a:ext cx="2171400" cy="80070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27"/>
          <p:cNvSpPr/>
          <p:nvPr/>
        </p:nvSpPr>
        <p:spPr>
          <a:xfrm>
            <a:off x="5228350" y="2842825"/>
            <a:ext cx="722700" cy="366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A^T= \begin{bmatrix} &#10;    a &amp; d \\&#10;    b &amp; e  \\&#10;    c &amp; f&#10;\end{bmatrix}&#10;&#10;" id="288" name="Google Shape;288;p27" title="MathEquation,#00000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43000" y="3384975"/>
            <a:ext cx="205668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*A^{-1} = I&#10;" id="289" name="Google Shape;289;p27" title="MathEquation,#00000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92878" y="2372507"/>
            <a:ext cx="2056674" cy="398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행렬(matrix)</a:t>
            </a:r>
            <a:endParaRPr sz="1800"/>
          </a:p>
        </p:txBody>
      </p:sp>
      <p:sp>
        <p:nvSpPr>
          <p:cNvPr id="296" name="Google Shape;296;p2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 txBox="1"/>
          <p:nvPr/>
        </p:nvSpPr>
        <p:spPr>
          <a:xfrm>
            <a:off x="203225" y="1552175"/>
            <a:ext cx="4231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np.zeros(</a:t>
            </a:r>
            <a:r>
              <a:rPr b="1" i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shape</a:t>
            </a: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) // np.ones(shape)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28"/>
          <p:cNvSpPr txBox="1"/>
          <p:nvPr/>
        </p:nvSpPr>
        <p:spPr>
          <a:xfrm>
            <a:off x="4595525" y="1552175"/>
            <a:ext cx="4345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numpy.eye(</a:t>
            </a:r>
            <a:r>
              <a:rPr b="1" i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) &amp; numpy.identity(</a:t>
            </a:r>
            <a:r>
              <a:rPr b="1" i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r>
              <a:rPr b="1"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99" name="Google Shape;299;p28"/>
          <p:cNvCxnSpPr/>
          <p:nvPr/>
        </p:nvCxnSpPr>
        <p:spPr>
          <a:xfrm>
            <a:off x="203225" y="1951775"/>
            <a:ext cx="165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28"/>
          <p:cNvCxnSpPr/>
          <p:nvPr/>
        </p:nvCxnSpPr>
        <p:spPr>
          <a:xfrm>
            <a:off x="4569962" y="1951775"/>
            <a:ext cx="1651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28"/>
          <p:cNvSpPr txBox="1"/>
          <p:nvPr/>
        </p:nvSpPr>
        <p:spPr>
          <a:xfrm>
            <a:off x="203225" y="1968400"/>
            <a:ext cx="42060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모든 원소가 0인 배열 // 모든 원소가 1인 배열</a:t>
            </a:r>
            <a:endParaRPr>
              <a:solidFill>
                <a:srgbClr val="333333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4569950" y="1968400"/>
            <a:ext cx="4231500" cy="7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333333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nxn크기의 단위행렬을 만듬.</a:t>
            </a:r>
            <a:endParaRPr b="1">
              <a:solidFill>
                <a:srgbClr val="333333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177800" y="2571750"/>
            <a:ext cx="4231500" cy="21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arr_zero_n = np.zeros(9)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arr_zero_n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array([0., 0., 0., 0., 0., 0., 0., 0., 0.])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arr_one_mxn = np.ones((3,3))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arr_one_mxn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array([[1., 1., 1.],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[1., 1., 1.],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[1., 1., 1.]])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572000" y="2571750"/>
            <a:ext cx="4231500" cy="2114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arr_I = np.eye(5)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arr_I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array([[1., 0., 0., 0., 0.],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[0., 1., 0., 0., 0.],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[0., 0., 1., 0., 0.],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[0., 0., 0., 1., 0.],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[0., 0., 0., 0., 1.]])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연산</a:t>
            </a:r>
            <a:endParaRPr/>
          </a:p>
        </p:txBody>
      </p:sp>
      <p:sp>
        <p:nvSpPr>
          <p:cNvPr id="311" name="Google Shape;311;p2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9"/>
          <p:cNvSpPr txBox="1"/>
          <p:nvPr/>
        </p:nvSpPr>
        <p:spPr>
          <a:xfrm>
            <a:off x="177225" y="1211725"/>
            <a:ext cx="43674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배열 연산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(요소간 연산)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3" name="Google Shape;313;p29"/>
          <p:cNvSpPr txBox="1"/>
          <p:nvPr/>
        </p:nvSpPr>
        <p:spPr>
          <a:xfrm>
            <a:off x="4732400" y="1211725"/>
            <a:ext cx="4367400" cy="9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행렬 연산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4" name="Google Shape;314;p29"/>
          <p:cNvSpPr txBox="1"/>
          <p:nvPr/>
        </p:nvSpPr>
        <p:spPr>
          <a:xfrm>
            <a:off x="2400875" y="1211725"/>
            <a:ext cx="4367400" cy="16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latin typeface="Nanum Gothic"/>
                <a:ea typeface="Nanum Gothic"/>
                <a:cs typeface="Nanum Gothic"/>
                <a:sym typeface="Nanum Gothic"/>
              </a:rPr>
              <a:t>VS</a:t>
            </a:r>
            <a:endParaRPr b="1" sz="2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5" name="Google Shape;315;p29"/>
          <p:cNvSpPr txBox="1"/>
          <p:nvPr/>
        </p:nvSpPr>
        <p:spPr>
          <a:xfrm>
            <a:off x="1093125" y="2154025"/>
            <a:ext cx="25356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덧셈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뺄셈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곱셈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나눗셈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거듭제곱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비교 연산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6" name="Google Shape;316;p29"/>
          <p:cNvSpPr txBox="1"/>
          <p:nvPr/>
        </p:nvSpPr>
        <p:spPr>
          <a:xfrm>
            <a:off x="5500475" y="2154025"/>
            <a:ext cx="2535600" cy="2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행렬곱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전치행렬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역행렬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Font typeface="Nanum Gothic"/>
              <a:buChar char="●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행렬식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연산 (요소간 연산)</a:t>
            </a:r>
            <a:endParaRPr/>
          </a:p>
        </p:txBody>
      </p:sp>
      <p:sp>
        <p:nvSpPr>
          <p:cNvPr id="323" name="Google Shape;323;p3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  \left[ {\begin{array}{cc}&#10;   a &amp; b \\&#10;   c &amp; d \\&#10;  \end{array} } \right]&#10;+3 =   \left[ {\begin{array}{cc}&#10;   a+3 &amp; b+3 \\&#10;   c+3 &amp; d+3 \\&#10;  \end{array} } \right]&#10;&#10;" id="324" name="Google Shape;324;p30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50" y="1551550"/>
            <a:ext cx="3369912" cy="64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\left[ {\begin{array}{cc}&#10;   a &amp; b \\&#10;   c &amp; d \\&#10;  \end{array} } \right]&#10;-   \left[ {\begin{array}{cc}&#10;   1 &amp; 2 \\&#10;   3 &amp; 4 \\&#10;  \end{array} } \right]&#10; =   \left[ {\begin{array}{cc}&#10;   a-1 &amp; b-2 \\&#10;   c-3 &amp; d-4 \\&#10;  \end{array} } \right]&#10;&#10;" id="325" name="Google Shape;325;p30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75" y="2777675"/>
            <a:ext cx="4086142" cy="648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  \left[ {\begin{array}{cc}&#10;   a &amp; b  \\&#10;  \end{array} } \right]&#10;-   \left[ {\begin{array}{cc}&#10;   1 &amp; 2 \\&#10;  \end{array} } \right]&#10; =    \left[ {\begin{array}{cc}&#10;   a-1 &amp; b-2  \\&#10;  \end{array} } \right]&#10;" id="326" name="Google Shape;326;p30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5850" y="2330200"/>
            <a:ext cx="3848436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0"/>
          <p:cNvSpPr txBox="1"/>
          <p:nvPr/>
        </p:nvSpPr>
        <p:spPr>
          <a:xfrm>
            <a:off x="4572002" y="9698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곱셈과 나눗셈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28" name="Google Shape;328;p30"/>
          <p:cNvCxnSpPr/>
          <p:nvPr/>
        </p:nvCxnSpPr>
        <p:spPr>
          <a:xfrm>
            <a:off x="4650575" y="14693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9" name="Google Shape;329;p30"/>
          <p:cNvSpPr txBox="1"/>
          <p:nvPr/>
        </p:nvSpPr>
        <p:spPr>
          <a:xfrm>
            <a:off x="177802" y="977668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덧셈과 뺄셈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30" name="Google Shape;330;p30"/>
          <p:cNvCxnSpPr/>
          <p:nvPr/>
        </p:nvCxnSpPr>
        <p:spPr>
          <a:xfrm>
            <a:off x="256375" y="1477168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30"/>
          <p:cNvSpPr txBox="1"/>
          <p:nvPr/>
        </p:nvSpPr>
        <p:spPr>
          <a:xfrm>
            <a:off x="4650575" y="3524750"/>
            <a:ext cx="4345800" cy="95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* 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array([ 5., 10., 15., 20., 25.])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/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array([ 10.,  40.,  90., 160., 250.])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256375" y="3524750"/>
            <a:ext cx="4345800" cy="956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+ 100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array([101., 102., 103., 104., 105., 106.])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arr1 - arr2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 -9., -18., -27., -36., -45., -54.])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  \left[ {\begin{array}{cc}&#10;   a &amp; b  \\&#10;   c &amp; d  \\&#10;  \end{array} } \right]&#10;.*3&#10; =    \left[ {\begin{array}{cc}&#10;   3a &amp; 3b  \\&#10;  3c &amp; 3d  \\&#10;  \end{array} } \right]&#10;" id="333" name="Google Shape;333;p30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15763" y="1616263"/>
            <a:ext cx="2659686" cy="63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30"/>
          <p:cNvGrpSpPr/>
          <p:nvPr/>
        </p:nvGrpSpPr>
        <p:grpSpPr>
          <a:xfrm>
            <a:off x="4844063" y="2111329"/>
            <a:ext cx="3848426" cy="560407"/>
            <a:chOff x="4844063" y="2111329"/>
            <a:chExt cx="3848426" cy="560407"/>
          </a:xfrm>
        </p:grpSpPr>
        <p:pic>
          <p:nvPicPr>
            <p:cNvPr descr="  \left[ {\begin{array}{cc}&#10;   a &amp; b  \\&#10;  \end{array} } \right]&#10;*   \left[ {\begin{array}{cc}&#10;   c &amp; d \\&#10;  \end{array} } \right]&#10; =    \left[ {\begin{array}{cc}&#10;   a*c &amp; b*d  \\&#10;  \end{array} } \right]&#10;" id="335" name="Google Shape;335;p30" title="MathEquation,#00000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844063" y="2330188"/>
              <a:ext cx="3848426" cy="3415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30"/>
            <p:cNvSpPr txBox="1"/>
            <p:nvPr/>
          </p:nvSpPr>
          <p:spPr>
            <a:xfrm>
              <a:off x="5522420" y="2111329"/>
              <a:ext cx="3141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sz="3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337" name="Google Shape;337;p30"/>
          <p:cNvGrpSpPr/>
          <p:nvPr/>
        </p:nvGrpSpPr>
        <p:grpSpPr>
          <a:xfrm>
            <a:off x="4815775" y="2750638"/>
            <a:ext cx="3409396" cy="635000"/>
            <a:chOff x="4815775" y="2750638"/>
            <a:chExt cx="3409396" cy="635000"/>
          </a:xfrm>
        </p:grpSpPr>
        <p:pic>
          <p:nvPicPr>
            <p:cNvPr descr="  \left[ {\begin{array}{cc}&#10;   a &amp; b  \\&#10;   c &amp; d  \\&#10;  \end{array} } \right]&#10;/   \left[ {\begin{array}{cc}&#10;  e &amp; f \\&#10;  g &amp; h \\&#10;  \end{array} } \right]&#10; =    \left[ {\begin{array}{cc}&#10;   a/e &amp; b/f  \\&#10;  c/g &amp; d/h  \\&#10;  \end{array} } \right]&#10;" id="338" name="Google Shape;338;p30" title="MathEquation,#00000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815775" y="2750638"/>
              <a:ext cx="3409396" cy="635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9" name="Google Shape;339;p30"/>
            <p:cNvSpPr txBox="1"/>
            <p:nvPr/>
          </p:nvSpPr>
          <p:spPr>
            <a:xfrm>
              <a:off x="5468659" y="2750654"/>
              <a:ext cx="314100" cy="54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2600">
                  <a:latin typeface="Nanum Gothic"/>
                  <a:ea typeface="Nanum Gothic"/>
                  <a:cs typeface="Nanum Gothic"/>
                  <a:sym typeface="Nanum Gothic"/>
                </a:rPr>
                <a:t>.</a:t>
              </a:r>
              <a:endParaRPr sz="31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np.arange(1, 11)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array([ 1,  2,  3,  4,  5,  6,  7,  8,  9, 10])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arr1.sum(), arr1.mean()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(55, 5.5)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arr1.std(), arr1.var()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(2.8722813232690143, 8.25)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6" name="Google Shape;346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통계를 위한 연산 #1</a:t>
            </a:r>
            <a:endParaRPr/>
          </a:p>
        </p:txBody>
      </p:sp>
      <p:sp>
        <p:nvSpPr>
          <p:cNvPr id="347" name="Google Shape;347;p3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1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.sum() </a:t>
            </a: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 - 합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49" name="Google Shape;349;p31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0" name="Google Shape;350;p31"/>
          <p:cNvSpPr txBox="1"/>
          <p:nvPr/>
        </p:nvSpPr>
        <p:spPr>
          <a:xfrm>
            <a:off x="177802" y="1607763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.mean()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평균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1" name="Google Shape;351;p31"/>
          <p:cNvCxnSpPr/>
          <p:nvPr/>
        </p:nvCxnSpPr>
        <p:spPr>
          <a:xfrm>
            <a:off x="256375" y="2107263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2" name="Google Shape;352;p31"/>
          <p:cNvSpPr txBox="1"/>
          <p:nvPr/>
        </p:nvSpPr>
        <p:spPr>
          <a:xfrm>
            <a:off x="177802" y="2224838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.std()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표준편차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3" name="Google Shape;353;p31"/>
          <p:cNvCxnSpPr/>
          <p:nvPr/>
        </p:nvCxnSpPr>
        <p:spPr>
          <a:xfrm>
            <a:off x="256375" y="2724338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1"/>
          <p:cNvSpPr txBox="1"/>
          <p:nvPr/>
        </p:nvSpPr>
        <p:spPr>
          <a:xfrm>
            <a:off x="177802" y="28419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.var()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분산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5" name="Google Shape;355;p31"/>
          <p:cNvCxnSpPr/>
          <p:nvPr/>
        </p:nvCxnSpPr>
        <p:spPr>
          <a:xfrm>
            <a:off x="256375" y="33414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2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 = np.arange(1, 11)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array([ 1,  2,  3,  4,  5,  6,  7,  8,  9, 10])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arr1.min(), arr1.max()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(1, 10)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arr1.cumsum(), arr1.cumprod()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(array([ 1,  3,  6, 10, 15, 21, 28, 36, 45, 55]),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array([      1,       2,       6,      24,     120,     720,    5040,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          40320,  362880, 3628800]))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2" name="Google Shape;362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통계를 위한 연산 #2</a:t>
            </a:r>
            <a:endParaRPr/>
          </a:p>
        </p:txBody>
      </p:sp>
      <p:sp>
        <p:nvSpPr>
          <p:cNvPr id="363" name="Google Shape;363;p3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2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.min()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최솟값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5" name="Google Shape;365;p32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6" name="Google Shape;366;p32"/>
          <p:cNvSpPr txBox="1"/>
          <p:nvPr/>
        </p:nvSpPr>
        <p:spPr>
          <a:xfrm>
            <a:off x="177802" y="1607763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.max()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최댓값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7" name="Google Shape;367;p32"/>
          <p:cNvCxnSpPr/>
          <p:nvPr/>
        </p:nvCxnSpPr>
        <p:spPr>
          <a:xfrm>
            <a:off x="256375" y="2107263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32"/>
          <p:cNvSpPr txBox="1"/>
          <p:nvPr/>
        </p:nvSpPr>
        <p:spPr>
          <a:xfrm>
            <a:off x="177802" y="2224838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.cumsum()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누적합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69" name="Google Shape;369;p32"/>
          <p:cNvCxnSpPr/>
          <p:nvPr/>
        </p:nvCxnSpPr>
        <p:spPr>
          <a:xfrm>
            <a:off x="256375" y="2724338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0" name="Google Shape;370;p32"/>
          <p:cNvSpPr txBox="1"/>
          <p:nvPr/>
        </p:nvSpPr>
        <p:spPr>
          <a:xfrm>
            <a:off x="177802" y="28419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nd_arr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.cumprod() 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누적곱</a:t>
            </a:r>
            <a:endParaRPr b="1"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71" name="Google Shape;371;p32"/>
          <p:cNvCxnSpPr/>
          <p:nvPr/>
        </p:nvCxnSpPr>
        <p:spPr>
          <a:xfrm>
            <a:off x="256375" y="33414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np.arange(1, 7).reshape(2, 3)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B = np.arange(6, 0, -1).reshape(3, 2)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print("A: %s" % repr(A))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print("B: %s" % repr(B))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A: array([[1, 2, 3],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[4, 5, 6]])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B: array([[6, 5],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[4, 3],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[2, 1]])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A.dot(B)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array([[20, 14],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[56, 41]])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np.dot(A,B)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array([[20, 14],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[56, 41]])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8" name="Google Shape;378;p3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행렬연산 #1 </a:t>
            </a:r>
            <a:endParaRPr/>
          </a:p>
        </p:txBody>
      </p:sp>
      <p:sp>
        <p:nvSpPr>
          <p:cNvPr id="379" name="Google Shape;379;p3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33"/>
          <p:cNvSpPr txBox="1"/>
          <p:nvPr/>
        </p:nvSpPr>
        <p:spPr>
          <a:xfrm>
            <a:off x="177277" y="144105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행렬곱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81" name="Google Shape;381;p33"/>
          <p:cNvCxnSpPr/>
          <p:nvPr/>
        </p:nvCxnSpPr>
        <p:spPr>
          <a:xfrm>
            <a:off x="255850" y="194055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2" name="Google Shape;38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50" y="2081725"/>
            <a:ext cx="37909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3"/>
          <p:cNvSpPr txBox="1"/>
          <p:nvPr/>
        </p:nvSpPr>
        <p:spPr>
          <a:xfrm>
            <a:off x="177275" y="2869300"/>
            <a:ext cx="42354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A.dot(B)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np.matmul(A, B)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 @ B 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4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np.arange(1, 7).reshape(2, 3)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2, 3],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[4, 5, 6]])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A.transpose()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[2, 5],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[3, 6]])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A.T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[2, 5],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[3, 6]])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np.transpose(A)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4],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[2, 5],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[3, 6]])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3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행렬연산 #2</a:t>
            </a:r>
            <a:endParaRPr/>
          </a:p>
        </p:txBody>
      </p:sp>
      <p:sp>
        <p:nvSpPr>
          <p:cNvPr id="391" name="Google Shape;391;p3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4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전치행렬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93" name="Google Shape;393;p34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4" name="Google Shape;394;p34"/>
          <p:cNvSpPr txBox="1"/>
          <p:nvPr/>
        </p:nvSpPr>
        <p:spPr>
          <a:xfrm>
            <a:off x="2454275" y="1657575"/>
            <a:ext cx="20568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A.transpose()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A.T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np.transpose(A)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A= \begin{bmatrix} &#10;    a &amp; b &amp; c \\&#10;    d &amp; e &amp; f  &#10;\end{bmatrix}&#10;&#10;" id="395" name="Google Shape;395;p34" title="MathEquation,#0000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88" y="1794675"/>
            <a:ext cx="2171400" cy="8007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^T= \begin{bmatrix} &#10;    a &amp; d \\&#10;    b &amp; e  \\&#10;    c &amp; f&#10;\end{bmatrix}&#10;&#10;" id="396" name="Google Shape;396;p34" title="MathEquation,#0000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0" y="2886538"/>
            <a:ext cx="2056680" cy="12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외부 패키지</a:t>
            </a:r>
            <a:endParaRPr/>
          </a:p>
        </p:txBody>
      </p:sp>
      <p:sp>
        <p:nvSpPr>
          <p:cNvPr id="67" name="Google Shape;67;p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데이터 분석을 위한 패키지</a:t>
            </a:r>
            <a:endParaRPr/>
          </a:p>
        </p:txBody>
      </p:sp>
      <p:sp>
        <p:nvSpPr>
          <p:cNvPr id="68" name="Google Shape;68;p8"/>
          <p:cNvSpPr txBox="1"/>
          <p:nvPr/>
        </p:nvSpPr>
        <p:spPr>
          <a:xfrm>
            <a:off x="2400300" y="1747200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b="1" lang="ko-KR" sz="3600"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"Life is too short, You need python."</a:t>
            </a:r>
            <a:endParaRPr b="1"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행렬연산 #3</a:t>
            </a:r>
            <a:endParaRPr/>
          </a:p>
        </p:txBody>
      </p:sp>
      <p:sp>
        <p:nvSpPr>
          <p:cNvPr id="403" name="Google Shape;403;p3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5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역행렬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05" name="Google Shape;405;p35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35"/>
          <p:cNvSpPr txBox="1"/>
          <p:nvPr/>
        </p:nvSpPr>
        <p:spPr>
          <a:xfrm>
            <a:off x="235100" y="2723425"/>
            <a:ext cx="37398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AutoNum type="arabicPeriod"/>
            </a:pPr>
            <a:r>
              <a:rPr b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np.linalg.inv(A)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07" name="Google Shape;40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00" y="1667150"/>
            <a:ext cx="3739800" cy="716131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5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np.arange(1, 7).reshape(2, 3)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2],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[3, 4]])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Ai = np.linalg.inv(A)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Ai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array([[-2. ,  1. 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[ 1.5, -0.5]])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A.dot(Ai)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array([[1.00000000e+00, 1.11022302e-16],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[0.00000000e+00, 1.00000000e+00]])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행렬연산 #4</a:t>
            </a:r>
            <a:endParaRPr/>
          </a:p>
        </p:txBody>
      </p:sp>
      <p:sp>
        <p:nvSpPr>
          <p:cNvPr id="415" name="Google Shape;415;p3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6"/>
          <p:cNvSpPr txBox="1"/>
          <p:nvPr/>
        </p:nvSpPr>
        <p:spPr>
          <a:xfrm>
            <a:off x="177802" y="10040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행렬식(</a:t>
            </a:r>
            <a:r>
              <a:rPr lang="ko-KR" sz="1100">
                <a:solidFill>
                  <a:srgbClr val="373A3C"/>
                </a:solidFill>
                <a:highlight>
                  <a:srgbClr val="FFFFFF"/>
                </a:highlight>
              </a:rPr>
              <a:t>determinant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7" name="Google Shape;417;p36"/>
          <p:cNvCxnSpPr/>
          <p:nvPr/>
        </p:nvCxnSpPr>
        <p:spPr>
          <a:xfrm>
            <a:off x="256375" y="15035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8" name="Google Shape;4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850" y="1655875"/>
            <a:ext cx="4147756" cy="91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36"/>
          <p:cNvSpPr txBox="1"/>
          <p:nvPr/>
        </p:nvSpPr>
        <p:spPr>
          <a:xfrm>
            <a:off x="4680000" y="1004025"/>
            <a:ext cx="4235400" cy="3682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array([[1, 2],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      [3, 4]])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np.linalg.det(A)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-2.0000000000000004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7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426" name="Google Shape;426;p37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데이터 분석을 위한 패키지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Pandas란</a:t>
            </a:r>
            <a:endParaRPr/>
          </a:p>
        </p:txBody>
      </p:sp>
      <p:sp>
        <p:nvSpPr>
          <p:cNvPr id="433" name="Google Shape;433;p3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434" name="Google Shape;434;p38"/>
          <p:cNvSpPr txBox="1"/>
          <p:nvPr/>
        </p:nvSpPr>
        <p:spPr>
          <a:xfrm>
            <a:off x="1241525" y="1767850"/>
            <a:ext cx="6660900" cy="23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3"/>
              </a:rPr>
              <a:t>https://pandas.pydata.org/</a:t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100">
                <a:solidFill>
                  <a:srgbClr val="3E4349"/>
                </a:solidFill>
              </a:rPr>
              <a:t>pandas is well suited for many different kinds of data:</a:t>
            </a:r>
            <a:endParaRPr sz="1100">
              <a:solidFill>
                <a:srgbClr val="3E4349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rgbClr val="3E4349"/>
              </a:buClr>
              <a:buSzPts val="1100"/>
              <a:buChar char="●"/>
            </a:pPr>
            <a:r>
              <a:rPr lang="ko-KR" sz="1100">
                <a:solidFill>
                  <a:srgbClr val="3E4349"/>
                </a:solidFill>
                <a:highlight>
                  <a:srgbClr val="FFFFFF"/>
                </a:highlight>
              </a:rPr>
              <a:t>Tabular data with heterogeneously-typed columns, as in an SQL table or Excel spreadsheet</a:t>
            </a:r>
            <a:endParaRPr sz="11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100"/>
              <a:buChar char="●"/>
            </a:pPr>
            <a:r>
              <a:rPr lang="ko-KR" sz="1100">
                <a:solidFill>
                  <a:srgbClr val="3E4349"/>
                </a:solidFill>
                <a:highlight>
                  <a:srgbClr val="FFFFFF"/>
                </a:highlight>
              </a:rPr>
              <a:t>Ordered and unordered (not necessarily fixed-frequency) time series data.</a:t>
            </a:r>
            <a:endParaRPr sz="11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100"/>
              <a:buChar char="●"/>
            </a:pPr>
            <a:r>
              <a:rPr lang="ko-KR" sz="1100">
                <a:solidFill>
                  <a:srgbClr val="3E4349"/>
                </a:solidFill>
                <a:highlight>
                  <a:srgbClr val="FFFFFF"/>
                </a:highlight>
              </a:rPr>
              <a:t>Arbitrary matrix data (homogeneously typed or heterogeneous) with row and column labels</a:t>
            </a:r>
            <a:endParaRPr sz="11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E4349"/>
              </a:buClr>
              <a:buSzPts val="1100"/>
              <a:buChar char="●"/>
            </a:pPr>
            <a:r>
              <a:rPr lang="ko-KR" sz="1100">
                <a:solidFill>
                  <a:srgbClr val="3E4349"/>
                </a:solidFill>
                <a:highlight>
                  <a:srgbClr val="FFFFFF"/>
                </a:highlight>
              </a:rPr>
              <a:t>Any other form of observational / statistical data sets. The data actually need not be labeled at all to be placed into a pandas data structure</a:t>
            </a:r>
            <a:endParaRPr sz="11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ct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rgbClr val="3E4349"/>
                </a:solidFill>
                <a:highlight>
                  <a:srgbClr val="FFFFFF"/>
                </a:highlight>
              </a:rPr>
              <a:t>내부적으로 Numpy를 이용함</a:t>
            </a:r>
            <a:endParaRPr b="1" sz="1300">
              <a:solidFill>
                <a:srgbClr val="3E4349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425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38"/>
          <p:cNvSpPr txBox="1"/>
          <p:nvPr/>
        </p:nvSpPr>
        <p:spPr>
          <a:xfrm>
            <a:off x="1611750" y="1072475"/>
            <a:ext cx="59205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rgbClr val="485C5A"/>
                </a:solidFill>
              </a:rPr>
              <a:t>Python Data Analysis Library</a:t>
            </a:r>
            <a:endParaRPr sz="2300">
              <a:solidFill>
                <a:srgbClr val="485C5A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800"/>
              </a:spcBef>
              <a:spcAft>
                <a:spcPts val="2000"/>
              </a:spcAft>
              <a:buNone/>
            </a:pPr>
            <a:r>
              <a:t/>
            </a:r>
            <a:endParaRPr b="1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3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pandas 설치</a:t>
            </a:r>
            <a:endParaRPr/>
          </a:p>
        </p:txBody>
      </p:sp>
      <p:sp>
        <p:nvSpPr>
          <p:cNvPr id="442" name="Google Shape;442;p3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구조적 데이터 pandas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3" name="Google Shape;4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212" y="955357"/>
            <a:ext cx="6131527" cy="3638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pandas 시작하기</a:t>
            </a:r>
            <a:endParaRPr/>
          </a:p>
        </p:txBody>
      </p:sp>
      <p:sp>
        <p:nvSpPr>
          <p:cNvPr id="450" name="Google Shape;450;p4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구조적 데이터 pandas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0"/>
          <p:cNvSpPr txBox="1"/>
          <p:nvPr/>
        </p:nvSpPr>
        <p:spPr>
          <a:xfrm>
            <a:off x="2368225" y="3302575"/>
            <a:ext cx="4401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&gt;&gt;&gt; import pandas as pd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관례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52" name="Google Shape;4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450"/>
            <a:ext cx="8839198" cy="2063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Series</a:t>
            </a:r>
            <a:endParaRPr/>
          </a:p>
        </p:txBody>
      </p:sp>
      <p:sp>
        <p:nvSpPr>
          <p:cNvPr id="459" name="Google Shape;459;p4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460" name="Google Shape;460;p41"/>
          <p:cNvSpPr txBox="1"/>
          <p:nvPr/>
        </p:nvSpPr>
        <p:spPr>
          <a:xfrm>
            <a:off x="256363" y="17274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s1 = </a:t>
            </a: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pd.Series</a:t>
            </a: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sz="19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seq_data</a:t>
            </a: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s1.index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s1.values → &lt;nd_array&gt;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1" name="Google Shape;461;p41"/>
          <p:cNvSpPr txBox="1"/>
          <p:nvPr/>
        </p:nvSpPr>
        <p:spPr>
          <a:xfrm>
            <a:off x="3315875" y="86227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라벨 + 1차원 데이터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2" name="Google Shape;462;p41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63" name="Google Shape;463;p41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시리즈 생성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4" name="Google Shape;464;p41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5" name="Google Shape;465;p41"/>
          <p:cNvSpPr txBox="1"/>
          <p:nvPr/>
        </p:nvSpPr>
        <p:spPr>
          <a:xfrm>
            <a:off x="47340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Series의 Index 설정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66" name="Google Shape;466;p41"/>
          <p:cNvCxnSpPr/>
          <p:nvPr/>
        </p:nvCxnSpPr>
        <p:spPr>
          <a:xfrm>
            <a:off x="4812650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7" name="Google Shape;467;p41"/>
          <p:cNvSpPr txBox="1"/>
          <p:nvPr/>
        </p:nvSpPr>
        <p:spPr>
          <a:xfrm>
            <a:off x="4572000" y="1803675"/>
            <a:ext cx="4573200" cy="28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pd.Series(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data=seq_data, index=index_seq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index_seq = range(10,20)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seq_data = range(10)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s2 = pd.Series(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data=seq_data, index=index_seq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 </a:t>
            </a: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생성시 만들기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or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s2.index = arange(10)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468" name="Google Shape;4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363" y="2802675"/>
            <a:ext cx="3762375" cy="1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4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Series</a:t>
            </a:r>
            <a:endParaRPr/>
          </a:p>
        </p:txBody>
      </p:sp>
      <p:sp>
        <p:nvSpPr>
          <p:cNvPr id="475" name="Google Shape;475;p4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cxnSp>
        <p:nvCxnSpPr>
          <p:cNvPr id="476" name="Google Shape;476;p42"/>
          <p:cNvCxnSpPr/>
          <p:nvPr/>
        </p:nvCxnSpPr>
        <p:spPr>
          <a:xfrm>
            <a:off x="177800" y="13009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7" name="Google Shape;477;p42"/>
          <p:cNvSpPr txBox="1"/>
          <p:nvPr/>
        </p:nvSpPr>
        <p:spPr>
          <a:xfrm>
            <a:off x="177800" y="861200"/>
            <a:ext cx="43434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딕셔너리로 시리즈 생성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8" name="Google Shape;478;p42"/>
          <p:cNvSpPr txBox="1"/>
          <p:nvPr/>
        </p:nvSpPr>
        <p:spPr>
          <a:xfrm>
            <a:off x="298050" y="1459775"/>
            <a:ext cx="3619500" cy="24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Key</a:t>
            </a:r>
            <a:r>
              <a:rPr lang="ko-KR" sz="2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→</a:t>
            </a:r>
            <a:r>
              <a:rPr lang="ko-KR" sz="22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index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value → data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dict_data = {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    ‘국어': 100,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    ‘영어': 95,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    ‘수학': 80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200">
                <a:latin typeface="Nanum Gothic"/>
                <a:ea typeface="Nanum Gothic"/>
                <a:cs typeface="Nanum Gothic"/>
                <a:sym typeface="Nanum Gothic"/>
              </a:rPr>
              <a:t>}</a:t>
            </a:r>
            <a:endParaRPr b="1"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9" name="Google Shape;479;p42"/>
          <p:cNvSpPr txBox="1"/>
          <p:nvPr/>
        </p:nvSpPr>
        <p:spPr>
          <a:xfrm>
            <a:off x="6054550" y="2859975"/>
            <a:ext cx="22137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highlight>
                  <a:srgbClr val="FFFFFF"/>
                </a:highlight>
              </a:rPr>
              <a:t>국어    100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highlight>
                  <a:srgbClr val="FFFFFF"/>
                </a:highlight>
              </a:rPr>
              <a:t>영어     95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highlight>
                  <a:srgbClr val="FFFFFF"/>
                </a:highlight>
              </a:rPr>
              <a:t>수학     80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highlight>
                  <a:srgbClr val="FFFFFF"/>
                </a:highlight>
              </a:rPr>
              <a:t>dtype: int64</a:t>
            </a:r>
            <a:endParaRPr sz="19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480" name="Google Shape;480;p42"/>
          <p:cNvSpPr/>
          <p:nvPr/>
        </p:nvSpPr>
        <p:spPr>
          <a:xfrm>
            <a:off x="4116450" y="3162875"/>
            <a:ext cx="911100" cy="7068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2"/>
          <p:cNvSpPr txBox="1"/>
          <p:nvPr/>
        </p:nvSpPr>
        <p:spPr>
          <a:xfrm>
            <a:off x="5294375" y="1630100"/>
            <a:ext cx="32526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pd.Series(dict_data)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3"/>
          <p:cNvSpPr txBox="1"/>
          <p:nvPr/>
        </p:nvSpPr>
        <p:spPr>
          <a:xfrm>
            <a:off x="177800" y="1436900"/>
            <a:ext cx="4235400" cy="3289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 = pd.Series((range(10, 70, 10)))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s2 = pd.Series((range(1, 6)))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s1+s2 # 덧셈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0    11.0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1    22.0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2    33.0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3    44.0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4    55.0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5     NaN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900">
                <a:solidFill>
                  <a:schemeClr val="dk1"/>
                </a:solidFill>
                <a:highlight>
                  <a:srgbClr val="FFFFFF"/>
                </a:highlight>
              </a:rPr>
              <a:t>dtype: float64</a:t>
            </a:r>
            <a:endParaRPr sz="9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s1-s2 # 뺄셈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s1*s2 # 곱셈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s1/s2 # 나눗셈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s1**s2 # 거듭제곱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s1//s2 # 나누고 몫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 s1%s2 # 나머지 연산</a:t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chemeClr val="lt1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8" name="Google Shape;488;p4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Series 연산</a:t>
            </a:r>
            <a:endParaRPr/>
          </a:p>
        </p:txBody>
      </p:sp>
      <p:sp>
        <p:nvSpPr>
          <p:cNvPr id="489" name="Google Shape;489;p4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cxnSp>
        <p:nvCxnSpPr>
          <p:cNvPr id="490" name="Google Shape;490;p43"/>
          <p:cNvCxnSpPr/>
          <p:nvPr/>
        </p:nvCxnSpPr>
        <p:spPr>
          <a:xfrm>
            <a:off x="177800" y="13009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3"/>
          <p:cNvSpPr txBox="1"/>
          <p:nvPr/>
        </p:nvSpPr>
        <p:spPr>
          <a:xfrm>
            <a:off x="177800" y="861200"/>
            <a:ext cx="5391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산술연산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492" name="Google Shape;492;p43"/>
          <p:cNvGrpSpPr/>
          <p:nvPr/>
        </p:nvGrpSpPr>
        <p:grpSpPr>
          <a:xfrm>
            <a:off x="4896975" y="2034225"/>
            <a:ext cx="3850659" cy="2094850"/>
            <a:chOff x="4564425" y="1362525"/>
            <a:chExt cx="3850659" cy="2094850"/>
          </a:xfrm>
        </p:grpSpPr>
        <p:pic>
          <p:nvPicPr>
            <p:cNvPr id="493" name="Google Shape;493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83305" y="1742950"/>
              <a:ext cx="1597525" cy="1714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4" name="Google Shape;494;p43"/>
            <p:cNvSpPr txBox="1"/>
            <p:nvPr/>
          </p:nvSpPr>
          <p:spPr>
            <a:xfrm>
              <a:off x="4564425" y="1362525"/>
              <a:ext cx="16164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latin typeface="Nanum Gothic"/>
                  <a:ea typeface="Nanum Gothic"/>
                  <a:cs typeface="Nanum Gothic"/>
                  <a:sym typeface="Nanum Gothic"/>
                </a:rPr>
                <a:t>s1</a:t>
              </a:r>
              <a:endParaRPr b="1" sz="18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5" name="Google Shape;495;p43"/>
            <p:cNvSpPr txBox="1"/>
            <p:nvPr/>
          </p:nvSpPr>
          <p:spPr>
            <a:xfrm>
              <a:off x="6453875" y="1376325"/>
              <a:ext cx="1616400" cy="35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ko-KR" sz="1800">
                  <a:latin typeface="Nanum Gothic"/>
                  <a:ea typeface="Nanum Gothic"/>
                  <a:cs typeface="Nanum Gothic"/>
                  <a:sym typeface="Nanum Gothic"/>
                </a:rPr>
                <a:t>s2</a:t>
              </a:r>
              <a:endParaRPr b="1" sz="18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496" name="Google Shape;496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46750" y="1742951"/>
              <a:ext cx="1868334" cy="1620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date_range</a:t>
            </a:r>
            <a:endParaRPr/>
          </a:p>
        </p:txBody>
      </p:sp>
      <p:sp>
        <p:nvSpPr>
          <p:cNvPr id="503" name="Google Shape;503;p4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04" name="Google Shape;504;p44"/>
          <p:cNvSpPr txBox="1"/>
          <p:nvPr/>
        </p:nvSpPr>
        <p:spPr>
          <a:xfrm>
            <a:off x="339363" y="19897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5" name="Google Shape;505;p44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날짜 자동 생성 - date_range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07" name="Google Shape;507;p44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44"/>
          <p:cNvSpPr txBox="1"/>
          <p:nvPr/>
        </p:nvSpPr>
        <p:spPr>
          <a:xfrm>
            <a:off x="256375" y="1803675"/>
            <a:ext cx="3958800" cy="257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pd.date_range(</a:t>
            </a: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start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=None</a:t>
            </a: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, end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=None</a:t>
            </a: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b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periods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=None</a:t>
            </a: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, freq</a:t>
            </a: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=”D”</a:t>
            </a:r>
            <a:r>
              <a:rPr lang="ko-KR" sz="16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6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freq는 주기로서 “&lt;num&gt;+&lt;기호&gt;”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09" name="Google Shape;50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5824" y="1117725"/>
            <a:ext cx="3805975" cy="375075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4"/>
          <p:cNvSpPr txBox="1"/>
          <p:nvPr/>
        </p:nvSpPr>
        <p:spPr>
          <a:xfrm>
            <a:off x="256375" y="3585125"/>
            <a:ext cx="39588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4"/>
              </a:rPr>
              <a:t>http://pandas.pydata.org/pandas-docs/stable/user_guide/timeseries.html#dateoffset-objects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외부 패키지 설치방법</a:t>
            </a:r>
            <a:endParaRPr/>
          </a:p>
        </p:txBody>
      </p:sp>
      <p:sp>
        <p:nvSpPr>
          <p:cNvPr id="75" name="Google Shape;75;p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데이터 분석을 위한 패키지</a:t>
            </a:r>
            <a:endParaRPr/>
          </a:p>
        </p:txBody>
      </p:sp>
      <p:sp>
        <p:nvSpPr>
          <p:cNvPr id="76" name="Google Shape;76;p9"/>
          <p:cNvSpPr txBox="1"/>
          <p:nvPr/>
        </p:nvSpPr>
        <p:spPr>
          <a:xfrm>
            <a:off x="2400300" y="1899600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" name="Google Shape;77;p9"/>
          <p:cNvSpPr txBox="1"/>
          <p:nvPr/>
        </p:nvSpPr>
        <p:spPr>
          <a:xfrm>
            <a:off x="228600" y="363788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Nanum Gothic"/>
                <a:ea typeface="Nanum Gothic"/>
                <a:cs typeface="Nanum Gothic"/>
                <a:sym typeface="Nanum Gothic"/>
              </a:rPr>
              <a:t>PIP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" name="Google Shape;78;p9"/>
          <p:cNvSpPr txBox="1"/>
          <p:nvPr/>
        </p:nvSpPr>
        <p:spPr>
          <a:xfrm>
            <a:off x="4572000" y="363788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300">
                <a:latin typeface="Nanum Gothic"/>
                <a:ea typeface="Nanum Gothic"/>
                <a:cs typeface="Nanum Gothic"/>
                <a:sym typeface="Nanum Gothic"/>
              </a:rPr>
              <a:t>Anaconda</a:t>
            </a:r>
            <a:endParaRPr b="1"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9" name="Google Shape;79;p9"/>
          <p:cNvSpPr txBox="1"/>
          <p:nvPr/>
        </p:nvSpPr>
        <p:spPr>
          <a:xfrm>
            <a:off x="188375" y="1555725"/>
            <a:ext cx="43434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pip install “패키지 이름”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Anaconda에 없는 패키지가 존재할 때 사용.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0" name="Google Shape;80;p9"/>
          <p:cNvSpPr txBox="1"/>
          <p:nvPr/>
        </p:nvSpPr>
        <p:spPr>
          <a:xfrm>
            <a:off x="4572000" y="1555725"/>
            <a:ext cx="4343400" cy="11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방법1. conda install “패키지 이름"</a:t>
            </a:r>
            <a:b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방법2. Anaconda-Navigator 이용</a:t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1200"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1" name="Google Shape;8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1550" y="2081450"/>
            <a:ext cx="4293850" cy="26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4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(2차원 데이터)</a:t>
            </a:r>
            <a:endParaRPr/>
          </a:p>
        </p:txBody>
      </p:sp>
      <p:sp>
        <p:nvSpPr>
          <p:cNvPr id="517" name="Google Shape;517;p4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18" name="Google Shape;518;p45"/>
          <p:cNvSpPr txBox="1"/>
          <p:nvPr/>
        </p:nvSpPr>
        <p:spPr>
          <a:xfrm>
            <a:off x="339363" y="19897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2614925" y="849013"/>
            <a:ext cx="3914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Seires 여러개로 이루어짐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0" name="Google Shape;520;p45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DataFrame 선언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22" name="Google Shape;522;p45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45"/>
          <p:cNvSpPr txBox="1"/>
          <p:nvPr/>
        </p:nvSpPr>
        <p:spPr>
          <a:xfrm>
            <a:off x="256375" y="1803675"/>
            <a:ext cx="6247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 = pd.DataFrame(</a:t>
            </a:r>
            <a:r>
              <a:rPr b="1" lang="ko-KR" sz="1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2차원 seq_data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numpy를 배열로</a:t>
            </a:r>
            <a:endParaRPr i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np_array = np.arange(10,100,10).reshape(3,3)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= pd.DataFrame(np_array)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24" name="Google Shape;5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9828" y="1727475"/>
            <a:ext cx="2336650" cy="2426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(2차원 데이터)</a:t>
            </a:r>
            <a:endParaRPr/>
          </a:p>
        </p:txBody>
      </p:sp>
      <p:sp>
        <p:nvSpPr>
          <p:cNvPr id="531" name="Google Shape;531;p4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32" name="Google Shape;532;p46"/>
          <p:cNvSpPr txBox="1"/>
          <p:nvPr/>
        </p:nvSpPr>
        <p:spPr>
          <a:xfrm>
            <a:off x="339363" y="19897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3" name="Google Shape;533;p46"/>
          <p:cNvSpPr txBox="1"/>
          <p:nvPr/>
        </p:nvSpPr>
        <p:spPr>
          <a:xfrm>
            <a:off x="2614925" y="849013"/>
            <a:ext cx="39141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Seires 여러개로 이루어짐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4" name="Google Shape;534;p46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5" name="Google Shape;535;p46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Dictionary로 DataFrame 만들기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36" name="Google Shape;536;p46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6"/>
          <p:cNvSpPr txBox="1"/>
          <p:nvPr/>
        </p:nvSpPr>
        <p:spPr>
          <a:xfrm>
            <a:off x="256375" y="1803675"/>
            <a:ext cx="62475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table_data = {'연도':list(range(2010, 2020)),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'매출액': [v**2 for i, v in enumerate(range(1,11))],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'종업원 수': list(range(2, 30, 3))}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 = pd.DataFrame(table_data)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38" name="Google Shape;53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1979" y="1304004"/>
            <a:ext cx="1981557" cy="33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(2차원 데이터)</a:t>
            </a:r>
            <a:endParaRPr/>
          </a:p>
        </p:txBody>
      </p:sp>
      <p:sp>
        <p:nvSpPr>
          <p:cNvPr id="545" name="Google Shape;545;p4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46" name="Google Shape;546;p47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7" name="Google Shape;547;p47"/>
          <p:cNvSpPr txBox="1"/>
          <p:nvPr/>
        </p:nvSpPr>
        <p:spPr>
          <a:xfrm>
            <a:off x="339377" y="12194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DataFrame의 Index&amp;Column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48" name="Google Shape;548;p47"/>
          <p:cNvCxnSpPr/>
          <p:nvPr/>
        </p:nvCxnSpPr>
        <p:spPr>
          <a:xfrm>
            <a:off x="417950" y="17189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9" name="Google Shape;549;p47"/>
          <p:cNvSpPr txBox="1"/>
          <p:nvPr/>
        </p:nvSpPr>
        <p:spPr>
          <a:xfrm>
            <a:off x="417950" y="1981275"/>
            <a:ext cx="45723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df1.index </a:t>
            </a:r>
            <a:r>
              <a:rPr i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index 확인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df1.index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= pd.date_range('2019-05-05',        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               periods=3)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df1.columns </a:t>
            </a:r>
            <a:r>
              <a:rPr i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Column확인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df1.columns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= ['A', 'B', 'C']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50" name="Google Shape;5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422" y="1655450"/>
            <a:ext cx="3784159" cy="27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(2차원 데이터)</a:t>
            </a:r>
            <a:endParaRPr/>
          </a:p>
        </p:txBody>
      </p:sp>
      <p:sp>
        <p:nvSpPr>
          <p:cNvPr id="557" name="Google Shape;557;p4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58" name="Google Shape;558;p48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9" name="Google Shape;559;p48"/>
          <p:cNvSpPr txBox="1"/>
          <p:nvPr/>
        </p:nvSpPr>
        <p:spPr>
          <a:xfrm>
            <a:off x="339377" y="12194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Index&amp; Column 포함하여 DF 선언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60" name="Google Shape;560;p48"/>
          <p:cNvCxnSpPr/>
          <p:nvPr/>
        </p:nvCxnSpPr>
        <p:spPr>
          <a:xfrm>
            <a:off x="417950" y="17189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1" name="Google Shape;561;p48"/>
          <p:cNvSpPr txBox="1"/>
          <p:nvPr/>
        </p:nvSpPr>
        <p:spPr>
          <a:xfrm>
            <a:off x="417950" y="1981275"/>
            <a:ext cx="45723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df2 = pd.DataFrame(</a:t>
            </a:r>
            <a:r>
              <a:rPr b="1" lang="ko-KR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np.arange(9).reshape(3,3)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</a:t>
            </a:r>
            <a:r>
              <a:rPr b="1" lang="ko-KR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index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=pd.date_range('2019-03-05', periods=3, 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freq='M'), 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</a:t>
            </a:r>
            <a:r>
              <a:rPr b="1" lang="ko-KR" sz="12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columns</a:t>
            </a: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=['A', 'B', 'C'])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62" name="Google Shape;5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1247" y="1655450"/>
            <a:ext cx="3784159" cy="277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4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Panel(3차원 데이터)</a:t>
            </a:r>
            <a:endParaRPr/>
          </a:p>
        </p:txBody>
      </p:sp>
      <p:sp>
        <p:nvSpPr>
          <p:cNvPr id="569" name="Google Shape;569;p4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pic>
        <p:nvPicPr>
          <p:cNvPr id="570" name="Google Shape;5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375" y="793150"/>
            <a:ext cx="6078694" cy="41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연산</a:t>
            </a:r>
            <a:endParaRPr/>
          </a:p>
        </p:txBody>
      </p:sp>
      <p:sp>
        <p:nvSpPr>
          <p:cNvPr id="577" name="Google Shape;577;p5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78" name="Google Shape;578;p50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9" name="Google Shape;579;p50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DataFrame 연산 (산술연산)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80" name="Google Shape;580;p50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1" name="Google Shape;581;p50"/>
          <p:cNvSpPr txBox="1"/>
          <p:nvPr/>
        </p:nvSpPr>
        <p:spPr>
          <a:xfrm>
            <a:off x="256375" y="1981275"/>
            <a:ext cx="4572300" cy="21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+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df1 -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*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/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**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//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df1 % df2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유용한 메소드 #1</a:t>
            </a:r>
            <a:endParaRPr/>
          </a:p>
        </p:txBody>
      </p:sp>
      <p:sp>
        <p:nvSpPr>
          <p:cNvPr id="588" name="Google Shape;588;p5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589" name="Google Shape;589;p51"/>
          <p:cNvSpPr txBox="1"/>
          <p:nvPr/>
        </p:nvSpPr>
        <p:spPr>
          <a:xfrm>
            <a:off x="339363" y="19897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0" name="Google Shape;590;p51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1" name="Google Shape;591;p51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 head() // df.tail()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592" name="Google Shape;592;p51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3" name="Google Shape;593;p51"/>
          <p:cNvSpPr txBox="1"/>
          <p:nvPr/>
        </p:nvSpPr>
        <p:spPr>
          <a:xfrm>
            <a:off x="256375" y="1803675"/>
            <a:ext cx="6247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data = np.linspace(0, 149, 150).reshape(50,3).astype(int)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 = pd.DataFrame(data)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&gt;&gt;df.head()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&gt;&gt;df.tail(10)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594" name="Google Shape;59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3887" y="1475000"/>
            <a:ext cx="2045292" cy="321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유용한 메소드 #2 - 통계&amp;산술 연산</a:t>
            </a:r>
            <a:endParaRPr/>
          </a:p>
        </p:txBody>
      </p:sp>
      <p:sp>
        <p:nvSpPr>
          <p:cNvPr id="601" name="Google Shape;601;p5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02" name="Google Shape;602;p52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3" name="Google Shape;603;p52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4" name="Google Shape;604;p52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5" name="Google Shape;605;p52"/>
          <p:cNvSpPr txBox="1"/>
          <p:nvPr/>
        </p:nvSpPr>
        <p:spPr>
          <a:xfrm>
            <a:off x="45720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df.mean(axis=0)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06" name="Google Shape;606;p52"/>
          <p:cNvCxnSpPr/>
          <p:nvPr/>
        </p:nvCxnSpPr>
        <p:spPr>
          <a:xfrm>
            <a:off x="46505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52"/>
          <p:cNvSpPr txBox="1"/>
          <p:nvPr/>
        </p:nvSpPr>
        <p:spPr>
          <a:xfrm>
            <a:off x="2563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df.sum(axis=0) 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8" name="Google Shape;608;p52"/>
          <p:cNvSpPr txBox="1"/>
          <p:nvPr/>
        </p:nvSpPr>
        <p:spPr>
          <a:xfrm>
            <a:off x="256375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df.sum()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df.sum(axis=1)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9" name="Google Shape;609;p52"/>
          <p:cNvSpPr txBox="1"/>
          <p:nvPr/>
        </p:nvSpPr>
        <p:spPr>
          <a:xfrm>
            <a:off x="4572000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df.mean()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df.mean(axis=1)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0" name="Google Shape;610;p52"/>
          <p:cNvSpPr txBox="1"/>
          <p:nvPr/>
        </p:nvSpPr>
        <p:spPr>
          <a:xfrm>
            <a:off x="339363" y="20659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52"/>
          <p:cNvSpPr txBox="1"/>
          <p:nvPr/>
        </p:nvSpPr>
        <p:spPr>
          <a:xfrm>
            <a:off x="177802" y="241652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df.min(axis=0)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12" name="Google Shape;612;p52"/>
          <p:cNvCxnSpPr/>
          <p:nvPr/>
        </p:nvCxnSpPr>
        <p:spPr>
          <a:xfrm>
            <a:off x="256375" y="29160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3" name="Google Shape;613;p52"/>
          <p:cNvSpPr txBox="1"/>
          <p:nvPr/>
        </p:nvSpPr>
        <p:spPr>
          <a:xfrm>
            <a:off x="4572002" y="239090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df.max(axis=0)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14" name="Google Shape;614;p52"/>
          <p:cNvCxnSpPr/>
          <p:nvPr/>
        </p:nvCxnSpPr>
        <p:spPr>
          <a:xfrm>
            <a:off x="4650575" y="289040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52"/>
          <p:cNvSpPr txBox="1"/>
          <p:nvPr/>
        </p:nvSpPr>
        <p:spPr>
          <a:xfrm>
            <a:off x="4572000" y="296182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df.max()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df.max(axis=1)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6" name="Google Shape;616;p52"/>
          <p:cNvSpPr txBox="1"/>
          <p:nvPr/>
        </p:nvSpPr>
        <p:spPr>
          <a:xfrm>
            <a:off x="339363" y="322412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7" name="Google Shape;617;p52"/>
          <p:cNvSpPr txBox="1"/>
          <p:nvPr/>
        </p:nvSpPr>
        <p:spPr>
          <a:xfrm>
            <a:off x="256375" y="303802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df.min()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df.min(axis=1)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유용한 메소드 #2 - 통계&amp;산술 연산</a:t>
            </a:r>
            <a:endParaRPr/>
          </a:p>
        </p:txBody>
      </p:sp>
      <p:sp>
        <p:nvSpPr>
          <p:cNvPr id="624" name="Google Shape;624;p5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25" name="Google Shape;625;p53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6" name="Google Shape;626;p53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27" name="Google Shape;627;p53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p53"/>
          <p:cNvCxnSpPr/>
          <p:nvPr/>
        </p:nvCxnSpPr>
        <p:spPr>
          <a:xfrm>
            <a:off x="46505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9" name="Google Shape;629;p53"/>
          <p:cNvSpPr txBox="1"/>
          <p:nvPr/>
        </p:nvSpPr>
        <p:spPr>
          <a:xfrm>
            <a:off x="256375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df.std()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df.std(axis=1)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0" name="Google Shape;630;p53"/>
          <p:cNvSpPr txBox="1"/>
          <p:nvPr/>
        </p:nvSpPr>
        <p:spPr>
          <a:xfrm>
            <a:off x="4572000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df.var()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df.var(axis=1)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31" name="Google Shape;631;p53"/>
          <p:cNvCxnSpPr/>
          <p:nvPr/>
        </p:nvCxnSpPr>
        <p:spPr>
          <a:xfrm>
            <a:off x="256375" y="291602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2" name="Google Shape;632;p53"/>
          <p:cNvCxnSpPr/>
          <p:nvPr/>
        </p:nvCxnSpPr>
        <p:spPr>
          <a:xfrm>
            <a:off x="4650575" y="2890400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53"/>
          <p:cNvSpPr txBox="1"/>
          <p:nvPr/>
        </p:nvSpPr>
        <p:spPr>
          <a:xfrm>
            <a:off x="4572000" y="296182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df.cumprod()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df.cumprod(axis=1)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4" name="Google Shape;634;p53"/>
          <p:cNvSpPr txBox="1"/>
          <p:nvPr/>
        </p:nvSpPr>
        <p:spPr>
          <a:xfrm>
            <a:off x="339363" y="322412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5" name="Google Shape;635;p53"/>
          <p:cNvSpPr txBox="1"/>
          <p:nvPr/>
        </p:nvSpPr>
        <p:spPr>
          <a:xfrm>
            <a:off x="256375" y="303802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df.cumsum() 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column별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df.cumsum(axis=1) </a:t>
            </a:r>
            <a:r>
              <a:rPr i="1"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row별 연산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6" name="Google Shape;636;p53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df.std(axis=0)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7" name="Google Shape;637;p53"/>
          <p:cNvSpPr txBox="1"/>
          <p:nvPr/>
        </p:nvSpPr>
        <p:spPr>
          <a:xfrm>
            <a:off x="45743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df.var(axis=0)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8" name="Google Shape;638;p53"/>
          <p:cNvSpPr txBox="1"/>
          <p:nvPr/>
        </p:nvSpPr>
        <p:spPr>
          <a:xfrm>
            <a:off x="177802" y="242085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df.cumsum(axis=0)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39" name="Google Shape;639;p53"/>
          <p:cNvSpPr txBox="1"/>
          <p:nvPr/>
        </p:nvSpPr>
        <p:spPr>
          <a:xfrm>
            <a:off x="4574377" y="2420850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df.cumprod(axis=0)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Google Shape;64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4375" y="2379375"/>
            <a:ext cx="4038325" cy="184845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유용한 메소드 #2 - 통계&amp;산술 연산</a:t>
            </a:r>
            <a:endParaRPr/>
          </a:p>
        </p:txBody>
      </p:sp>
      <p:sp>
        <p:nvSpPr>
          <p:cNvPr id="647" name="Google Shape;647;p5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48" name="Google Shape;648;p54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9" name="Google Shape;649;p54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50" name="Google Shape;650;p54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46505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2" name="Google Shape;652;p54"/>
          <p:cNvSpPr txBox="1"/>
          <p:nvPr/>
        </p:nvSpPr>
        <p:spPr>
          <a:xfrm>
            <a:off x="256375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df.describe()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3" name="Google Shape;653;p54"/>
          <p:cNvSpPr txBox="1"/>
          <p:nvPr/>
        </p:nvSpPr>
        <p:spPr>
          <a:xfrm>
            <a:off x="4572000" y="1803675"/>
            <a:ext cx="37398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df.info()</a:t>
            </a:r>
            <a:endParaRPr i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4" name="Google Shape;654;p54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df.describe()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5" name="Google Shape;655;p54"/>
          <p:cNvSpPr txBox="1"/>
          <p:nvPr/>
        </p:nvSpPr>
        <p:spPr>
          <a:xfrm>
            <a:off x="45743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df.info()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6" name="Google Shape;65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375" y="2234175"/>
            <a:ext cx="33528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54"/>
          <p:cNvSpPr/>
          <p:nvPr/>
        </p:nvSpPr>
        <p:spPr>
          <a:xfrm>
            <a:off x="4574375" y="2967075"/>
            <a:ext cx="2835600" cy="204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데이터 NumPy</a:t>
            </a:r>
            <a:endParaRPr/>
          </a:p>
        </p:txBody>
      </p:sp>
      <p:sp>
        <p:nvSpPr>
          <p:cNvPr id="88" name="Google Shape;88;p10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데이터 분석을 위한 패키지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인덱싱/슬라이싱</a:t>
            </a:r>
            <a:endParaRPr/>
          </a:p>
        </p:txBody>
      </p:sp>
      <p:sp>
        <p:nvSpPr>
          <p:cNvPr id="664" name="Google Shape;664;p5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65" name="Google Shape;665;p55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6" name="Google Shape;666;p55"/>
          <p:cNvSpPr txBox="1"/>
          <p:nvPr/>
        </p:nvSpPr>
        <p:spPr>
          <a:xfrm>
            <a:off x="1778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67" name="Google Shape;667;p55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8" name="Google Shape;668;p55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with Column </a:t>
            </a: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(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df[‘&lt;Column&gt;’])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9" name="Google Shape;669;p55"/>
          <p:cNvSpPr txBox="1"/>
          <p:nvPr/>
        </p:nvSpPr>
        <p:spPr>
          <a:xfrm>
            <a:off x="256375" y="1803675"/>
            <a:ext cx="3993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df[‘&lt;Column&gt;’]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df1[‘봄']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df1[[‘봄', ‘가을']]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0" name="Google Shape;67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625" y="1885950"/>
            <a:ext cx="1621550" cy="2056313"/>
          </a:xfrm>
          <a:prstGeom prst="rect">
            <a:avLst/>
          </a:prstGeom>
          <a:noFill/>
          <a:ln>
            <a:noFill/>
          </a:ln>
        </p:spPr>
      </p:pic>
      <p:sp>
        <p:nvSpPr>
          <p:cNvPr id="671" name="Google Shape;671;p55"/>
          <p:cNvSpPr txBox="1"/>
          <p:nvPr/>
        </p:nvSpPr>
        <p:spPr>
          <a:xfrm>
            <a:off x="46621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2" name="Google Shape;672;p55"/>
          <p:cNvSpPr txBox="1"/>
          <p:nvPr/>
        </p:nvSpPr>
        <p:spPr>
          <a:xfrm>
            <a:off x="45006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73" name="Google Shape;673;p55"/>
          <p:cNvCxnSpPr/>
          <p:nvPr/>
        </p:nvCxnSpPr>
        <p:spPr>
          <a:xfrm>
            <a:off x="45791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4" name="Google Shape;674;p55"/>
          <p:cNvSpPr txBox="1"/>
          <p:nvPr/>
        </p:nvSpPr>
        <p:spPr>
          <a:xfrm>
            <a:off x="45791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with Row </a:t>
            </a:r>
            <a:r>
              <a:rPr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- (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df[‘&lt;row_range&gt;’]) 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5" name="Google Shape;675;p55"/>
          <p:cNvSpPr txBox="1"/>
          <p:nvPr/>
        </p:nvSpPr>
        <p:spPr>
          <a:xfrm>
            <a:off x="4579175" y="1803675"/>
            <a:ext cx="3993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df.loc[‘&lt;row_range&gt;’])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df[‘&lt;row_range&gt;’])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df1[1:3]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 : ’2013’]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df1[[‘2013’, ‘2016’]]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df1.loc['2013':'2016']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6" name="Google Shape;67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07675" y="1885950"/>
            <a:ext cx="207645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5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인덱싱/슬라이싱</a:t>
            </a:r>
            <a:endParaRPr/>
          </a:p>
        </p:txBody>
      </p:sp>
      <p:sp>
        <p:nvSpPr>
          <p:cNvPr id="683" name="Google Shape;683;p5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84" name="Google Shape;684;p56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85" name="Google Shape;685;p56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6" name="Google Shape;686;p56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Row, Column 함께 사용하기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87" name="Google Shape;687;p56"/>
          <p:cNvSpPr txBox="1"/>
          <p:nvPr/>
        </p:nvSpPr>
        <p:spPr>
          <a:xfrm>
            <a:off x="256375" y="1803675"/>
            <a:ext cx="3993000" cy="22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1. df.loc[‘&lt;row&gt;’, ‘&lt;column&gt;’]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2. df[‘&lt;Column&gt;’][‘&lt;row&gt;’]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df1['봄'][:3]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df1['여름'][:'2014']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df1.loc['2013' : , '봄' : "가을"]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8" name="Google Shape;6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0725" y="1727475"/>
            <a:ext cx="3238350" cy="221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5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조작하기 #1</a:t>
            </a:r>
            <a:endParaRPr/>
          </a:p>
        </p:txBody>
      </p:sp>
      <p:sp>
        <p:nvSpPr>
          <p:cNvPr id="695" name="Google Shape;695;p5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696" name="Google Shape;696;p57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697" name="Google Shape;697;p57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8" name="Google Shape;698;p57"/>
          <p:cNvSpPr txBox="1"/>
          <p:nvPr/>
        </p:nvSpPr>
        <p:spPr>
          <a:xfrm>
            <a:off x="256377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전치 - 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df.transpose() // df.T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99" name="Google Shape;699;p57"/>
          <p:cNvSpPr txBox="1"/>
          <p:nvPr/>
        </p:nvSpPr>
        <p:spPr>
          <a:xfrm>
            <a:off x="256375" y="1803675"/>
            <a:ext cx="3993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df.T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df.transpose()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0" name="Google Shape;7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5150" y="3011600"/>
            <a:ext cx="2562225" cy="1419225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7"/>
          <p:cNvSpPr txBox="1"/>
          <p:nvPr/>
        </p:nvSpPr>
        <p:spPr>
          <a:xfrm>
            <a:off x="4655000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02" name="Google Shape;702;p57"/>
          <p:cNvCxnSpPr/>
          <p:nvPr/>
        </p:nvCxnSpPr>
        <p:spPr>
          <a:xfrm>
            <a:off x="4572000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57"/>
          <p:cNvSpPr txBox="1"/>
          <p:nvPr/>
        </p:nvSpPr>
        <p:spPr>
          <a:xfrm>
            <a:off x="4572002" y="1227975"/>
            <a:ext cx="5100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순서변경 (인덱싱 사용)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04" name="Google Shape;704;p57"/>
          <p:cNvSpPr txBox="1"/>
          <p:nvPr/>
        </p:nvSpPr>
        <p:spPr>
          <a:xfrm>
            <a:off x="4572000" y="1803675"/>
            <a:ext cx="39930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df[ [</a:t>
            </a:r>
            <a:r>
              <a:rPr b="1" lang="ko-KR" sz="1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바꿀 순서의 seq_data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] ]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df1[['겨울', '봄', '여름', '가을']]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열 변경</a:t>
            </a:r>
            <a:endParaRPr i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df1.loc[['2016', '2015', '2014']]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행 변경</a:t>
            </a:r>
            <a:endParaRPr i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5" name="Google Shape;70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9062" y="3011600"/>
            <a:ext cx="2378875" cy="13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조작하기 #2</a:t>
            </a:r>
            <a:endParaRPr/>
          </a:p>
        </p:txBody>
      </p:sp>
      <p:sp>
        <p:nvSpPr>
          <p:cNvPr id="712" name="Google Shape;712;p58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13" name="Google Shape;713;p58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14" name="Google Shape;714;p58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5" name="Google Shape;715;p58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row 데이터 추가하기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6" name="Google Shape;716;p58"/>
          <p:cNvSpPr txBox="1"/>
          <p:nvPr/>
        </p:nvSpPr>
        <p:spPr>
          <a:xfrm>
            <a:off x="2563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df.append(df2) 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df.append(df2)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df.append(df2, ignore_index=True)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7" name="Google Shape;717;p58"/>
          <p:cNvSpPr txBox="1"/>
          <p:nvPr/>
        </p:nvSpPr>
        <p:spPr>
          <a:xfrm>
            <a:off x="46548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18" name="Google Shape;718;p58"/>
          <p:cNvCxnSpPr/>
          <p:nvPr/>
        </p:nvCxnSpPr>
        <p:spPr>
          <a:xfrm>
            <a:off x="45718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9" name="Google Shape;719;p58"/>
          <p:cNvSpPr txBox="1"/>
          <p:nvPr/>
        </p:nvSpPr>
        <p:spPr>
          <a:xfrm>
            <a:off x="45718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column 데이터 추가하기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20" name="Google Shape;720;p58"/>
          <p:cNvSpPr txBox="1"/>
          <p:nvPr/>
        </p:nvSpPr>
        <p:spPr>
          <a:xfrm>
            <a:off x="45718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df.join(df2) - </a:t>
            </a: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같은 index끼리 합침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df.append(df2)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df.append(df2, ignore_index=True)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5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DataFrame 조작하기 #3</a:t>
            </a:r>
            <a:endParaRPr/>
          </a:p>
        </p:txBody>
      </p:sp>
      <p:sp>
        <p:nvSpPr>
          <p:cNvPr id="727" name="Google Shape;727;p5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28" name="Google Shape;728;p59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29" name="Google Shape;729;p59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59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column 기준으로 merge(join)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31" name="Google Shape;731;p59"/>
          <p:cNvSpPr txBox="1"/>
          <p:nvPr/>
        </p:nvSpPr>
        <p:spPr>
          <a:xfrm>
            <a:off x="2563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df.merge(</a:t>
            </a:r>
            <a:r>
              <a:rPr b="1" lang="ko-KR" sz="15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df2, how='inner', on=”&lt;column명&gt;”</a:t>
            </a: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df.merge(df2, how='right')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df.merge(df2, how='left’)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df.merge(df2, how='outer', on="column1")</a:t>
            </a:r>
            <a:endParaRPr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읽고 쓰기 - csv</a:t>
            </a:r>
            <a:endParaRPr/>
          </a:p>
        </p:txBody>
      </p:sp>
      <p:sp>
        <p:nvSpPr>
          <p:cNvPr id="738" name="Google Shape;738;p6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39" name="Google Shape;739;p60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40" name="Google Shape;740;p60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1" name="Google Shape;741;p60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읽기 - pd.read_csv(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‘파일 경로’, ...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2" name="Google Shape;742;p60"/>
          <p:cNvSpPr txBox="1"/>
          <p:nvPr/>
        </p:nvSpPr>
        <p:spPr>
          <a:xfrm>
            <a:off x="2563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df1 = pd.read_csv('temp.csv', 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                              encoding='utf8')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3" name="Google Shape;743;p60"/>
          <p:cNvSpPr txBox="1"/>
          <p:nvPr/>
        </p:nvSpPr>
        <p:spPr>
          <a:xfrm>
            <a:off x="46548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44" name="Google Shape;744;p60"/>
          <p:cNvCxnSpPr/>
          <p:nvPr/>
        </p:nvCxnSpPr>
        <p:spPr>
          <a:xfrm>
            <a:off x="45718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5" name="Google Shape;745;p60"/>
          <p:cNvSpPr txBox="1"/>
          <p:nvPr/>
        </p:nvSpPr>
        <p:spPr>
          <a:xfrm>
            <a:off x="45718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쓰기 - df.to_csv(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‘파일 경로'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46" name="Google Shape;746;p60"/>
          <p:cNvSpPr txBox="1"/>
          <p:nvPr/>
        </p:nvSpPr>
        <p:spPr>
          <a:xfrm>
            <a:off x="45718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df.to_csv('temp.csv') 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6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읽고 쓰기 - Excel</a:t>
            </a:r>
            <a:endParaRPr/>
          </a:p>
        </p:txBody>
      </p:sp>
      <p:sp>
        <p:nvSpPr>
          <p:cNvPr id="753" name="Google Shape;753;p6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54" name="Google Shape;754;p61"/>
          <p:cNvSpPr txBox="1"/>
          <p:nvPr/>
        </p:nvSpPr>
        <p:spPr>
          <a:xfrm>
            <a:off x="3393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55" name="Google Shape;755;p61"/>
          <p:cNvCxnSpPr/>
          <p:nvPr/>
        </p:nvCxnSpPr>
        <p:spPr>
          <a:xfrm>
            <a:off x="2563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61"/>
          <p:cNvSpPr txBox="1"/>
          <p:nvPr/>
        </p:nvSpPr>
        <p:spPr>
          <a:xfrm>
            <a:off x="2563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읽기 - pd.read_excel(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‘파일 경로’, ...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7" name="Google Shape;757;p61"/>
          <p:cNvSpPr txBox="1"/>
          <p:nvPr/>
        </p:nvSpPr>
        <p:spPr>
          <a:xfrm>
            <a:off x="2563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 = pd.read_excel('file.xlsx')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58" name="Google Shape;758;p61"/>
          <p:cNvSpPr txBox="1"/>
          <p:nvPr/>
        </p:nvSpPr>
        <p:spPr>
          <a:xfrm>
            <a:off x="4654875" y="1620625"/>
            <a:ext cx="2512200" cy="2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759" name="Google Shape;759;p61"/>
          <p:cNvCxnSpPr/>
          <p:nvPr/>
        </p:nvCxnSpPr>
        <p:spPr>
          <a:xfrm>
            <a:off x="4571875" y="1727475"/>
            <a:ext cx="3739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61"/>
          <p:cNvSpPr txBox="1"/>
          <p:nvPr/>
        </p:nvSpPr>
        <p:spPr>
          <a:xfrm>
            <a:off x="4571875" y="12279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파일 쓰기 - df.to_excel(</a:t>
            </a:r>
            <a:r>
              <a:rPr b="1" lang="ko-KR" sz="17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‘파일 경로'</a:t>
            </a:r>
            <a:r>
              <a:rPr b="1" lang="ko-KR" sz="1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17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61" name="Google Shape;761;p61"/>
          <p:cNvSpPr txBox="1"/>
          <p:nvPr/>
        </p:nvSpPr>
        <p:spPr>
          <a:xfrm>
            <a:off x="4571875" y="1803675"/>
            <a:ext cx="43155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df.to_excel(df1.xlsx')</a:t>
            </a:r>
            <a:endParaRPr b="1" sz="15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읽고 쓰기 - Excel</a:t>
            </a:r>
            <a:endParaRPr/>
          </a:p>
        </p:txBody>
      </p:sp>
      <p:sp>
        <p:nvSpPr>
          <p:cNvPr id="768" name="Google Shape;768;p6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구조적 데이터 pandas</a:t>
            </a:r>
            <a:endParaRPr/>
          </a:p>
        </p:txBody>
      </p:sp>
      <p:sp>
        <p:nvSpPr>
          <p:cNvPr id="769" name="Google Shape;769;p62"/>
          <p:cNvSpPr txBox="1"/>
          <p:nvPr/>
        </p:nvSpPr>
        <p:spPr>
          <a:xfrm>
            <a:off x="2105075" y="1578200"/>
            <a:ext cx="493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 u="sng">
                <a:solidFill>
                  <a:schemeClr val="hlink"/>
                </a:solidFill>
                <a:hlinkClick r:id="rId3"/>
              </a:rPr>
              <a:t>https://www.data.go.kr/dataset/15004449/fileData.do</a:t>
            </a:r>
            <a:endParaRPr b="1" sz="23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Numpy란</a:t>
            </a:r>
            <a:endParaRPr/>
          </a:p>
        </p:txBody>
      </p:sp>
      <p:sp>
        <p:nvSpPr>
          <p:cNvPr id="95" name="Google Shape;95;p1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배열데이터 Numpy</a:t>
            </a:r>
            <a:endParaRPr/>
          </a:p>
        </p:txBody>
      </p:sp>
      <p:sp>
        <p:nvSpPr>
          <p:cNvPr id="96" name="Google Shape;96;p11"/>
          <p:cNvSpPr txBox="1"/>
          <p:nvPr/>
        </p:nvSpPr>
        <p:spPr>
          <a:xfrm>
            <a:off x="1241525" y="1082050"/>
            <a:ext cx="6660900" cy="16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rPr lang="ko-KR" sz="1300" u="sng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https://www.numpy.org/</a:t>
            </a:r>
            <a:r>
              <a:rPr lang="ko-KR" sz="12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a powerful N-dimensional array object</a:t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698500" rtl="0" algn="l">
              <a:lnSpc>
                <a:spcPct val="142500"/>
              </a:lnSpc>
              <a:spcBef>
                <a:spcPts val="200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anum Gothic"/>
              <a:buChar char="●"/>
            </a:pPr>
            <a:r>
              <a:rPr lang="ko-KR" sz="12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sophisticated (broadcasting) functions</a:t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69850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anum Gothic"/>
              <a:buChar char="●"/>
            </a:pPr>
            <a:r>
              <a:rPr lang="ko-KR" sz="12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tools for integrating C/C++ and Fortran code</a:t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04800" lvl="0" marL="698500" rtl="0" algn="l">
              <a:lnSpc>
                <a:spcPct val="1425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Nanum Gothic"/>
              <a:buChar char="●"/>
            </a:pPr>
            <a:r>
              <a:rPr lang="ko-KR" sz="1200">
                <a:solidFill>
                  <a:srgbClr val="333333"/>
                </a:solidFill>
                <a:latin typeface="Nanum Gothic"/>
                <a:ea typeface="Nanum Gothic"/>
                <a:cs typeface="Nanum Gothic"/>
                <a:sym typeface="Nanum Gothic"/>
              </a:rPr>
              <a:t>useful linear algebra, Fourier transform, and random number capabilities</a:t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425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>
              <a:solidFill>
                <a:srgbClr val="3A3A3A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7" name="Google Shape;97;p11"/>
          <p:cNvSpPr txBox="1"/>
          <p:nvPr/>
        </p:nvSpPr>
        <p:spPr>
          <a:xfrm>
            <a:off x="1611725" y="3172450"/>
            <a:ext cx="5920500" cy="1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2000"/>
              </a:spcAft>
              <a:buNone/>
            </a:pPr>
            <a:r>
              <a:rPr b="1"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Python에서 데이터 과학 및 데이터 분석에 기본이 되는 패키지</a:t>
            </a:r>
            <a:br>
              <a:rPr b="1"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b="1"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다차원 배열 데이터, 행렬 계산을 </a:t>
            </a:r>
            <a:br>
              <a:rPr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rgbClr val="3A3A3A"/>
                </a:solidFill>
                <a:latin typeface="Nanum Gothic"/>
                <a:ea typeface="Nanum Gothic"/>
                <a:cs typeface="Nanum Gothic"/>
                <a:sym typeface="Nanum Gothic"/>
              </a:rPr>
              <a:t>Python 기본 자료형과 내장 함수를 이용하는 것보다 훨씬 효과적으로 처리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Numpy 설치</a:t>
            </a:r>
            <a:endParaRPr/>
          </a:p>
        </p:txBody>
      </p:sp>
      <p:sp>
        <p:nvSpPr>
          <p:cNvPr id="104" name="Google Shape;104;p1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</p:txBody>
      </p:sp>
      <p:pic>
        <p:nvPicPr>
          <p:cNvPr id="105" name="Google Shape;105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6398" y="1094071"/>
            <a:ext cx="5491201" cy="3499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Numpy 시작하기</a:t>
            </a:r>
            <a:endParaRPr/>
          </a:p>
        </p:txBody>
      </p:sp>
      <p:sp>
        <p:nvSpPr>
          <p:cNvPr id="112" name="Google Shape;112;p1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3" name="Google Shape;11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38" y="1221375"/>
            <a:ext cx="8242877" cy="196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3"/>
          <p:cNvSpPr txBox="1"/>
          <p:nvPr/>
        </p:nvSpPr>
        <p:spPr>
          <a:xfrm>
            <a:off x="2368225" y="3302575"/>
            <a:ext cx="44010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&gt;&gt;&gt; import numpy as np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관례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배열 생성 #1 </a:t>
            </a:r>
            <a:r>
              <a:rPr lang="ko-KR" sz="1800"/>
              <a:t>- 기본</a:t>
            </a:r>
            <a:endParaRPr/>
          </a:p>
        </p:txBody>
      </p:sp>
      <p:sp>
        <p:nvSpPr>
          <p:cNvPr id="121" name="Google Shape;121;p1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배열데이터 Numpy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/>
        </p:nvSpPr>
        <p:spPr>
          <a:xfrm>
            <a:off x="177300" y="1612175"/>
            <a:ext cx="42354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 = range(10)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with range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arr1</a:t>
            </a:r>
            <a:br>
              <a:rPr lang="ko-KR" sz="12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array([0, 1, 2, 3, 4, 5, 6, 7, 8, 9])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arr2 = [0.1, 5, 4, 12, 0.5] 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with list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array([ 0.1,  5. ,  4. , 12. ,  0.5])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import random </a:t>
            </a:r>
            <a:r>
              <a:rPr i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with random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data3 = [random.uniform(-1, 1) for i in range(10)]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</a:t>
            </a: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arr3 = np.array(data3)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arr3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array([ 0.5021132 , -0.98102545, -0.39235726, -0.0300424 ,  0.70515438, -0.05418412,  0.4203398 ,  0.45451662, -0.90403192, -0.81313776])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3" name="Google Shape;123;p14"/>
          <p:cNvSpPr txBox="1"/>
          <p:nvPr/>
        </p:nvSpPr>
        <p:spPr>
          <a:xfrm>
            <a:off x="2374613" y="1112675"/>
            <a:ext cx="43947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arr_obj = </a:t>
            </a:r>
            <a:r>
              <a:rPr b="1"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np.array</a:t>
            </a: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 sz="19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seq_data</a:t>
            </a: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p14"/>
          <p:cNvSpPr txBox="1"/>
          <p:nvPr/>
        </p:nvSpPr>
        <p:spPr>
          <a:xfrm>
            <a:off x="4731300" y="1612175"/>
            <a:ext cx="4184100" cy="30741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arr4 = np.array([1, 2, 'a', 'b', 1.0, 2.0])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arr4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array(['1', '2', 'a', 'b', '1.0', '2.0'], dtype='&lt;U21')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data5 = [[1, 2, 3], [4, 5, 6], [7, 8, 9]]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arr5 = np.array(data5)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arr5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array([[1, 2, 3],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[4, 5, 6],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     [7, 8, 9]])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